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256" r:id="rId2"/>
    <p:sldId id="282" r:id="rId3"/>
    <p:sldId id="283" r:id="rId4"/>
    <p:sldId id="284" r:id="rId5"/>
    <p:sldId id="259" r:id="rId6"/>
    <p:sldId id="257" r:id="rId7"/>
    <p:sldId id="258" r:id="rId8"/>
    <p:sldId id="285" r:id="rId9"/>
    <p:sldId id="261" r:id="rId10"/>
    <p:sldId id="260" r:id="rId11"/>
    <p:sldId id="262" r:id="rId12"/>
    <p:sldId id="264" r:id="rId13"/>
    <p:sldId id="263" r:id="rId14"/>
    <p:sldId id="265" r:id="rId15"/>
    <p:sldId id="267" r:id="rId16"/>
    <p:sldId id="266" r:id="rId17"/>
    <p:sldId id="268" r:id="rId18"/>
    <p:sldId id="270" r:id="rId19"/>
    <p:sldId id="269" r:id="rId20"/>
    <p:sldId id="271" r:id="rId21"/>
    <p:sldId id="273" r:id="rId22"/>
    <p:sldId id="272" r:id="rId23"/>
    <p:sldId id="274" r:id="rId24"/>
    <p:sldId id="276" r:id="rId25"/>
    <p:sldId id="275" r:id="rId26"/>
    <p:sldId id="277" r:id="rId27"/>
    <p:sldId id="279" r:id="rId28"/>
    <p:sldId id="278" r:id="rId29"/>
    <p:sldId id="280" r:id="rId30"/>
    <p:sldId id="281" r:id="rId31"/>
    <p:sldId id="286" r:id="rId32"/>
    <p:sldId id="287" r:id="rId3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77" autoAdjust="0"/>
    <p:restoredTop sz="77298" autoAdjust="0"/>
  </p:normalViewPr>
  <p:slideViewPr>
    <p:cSldViewPr snapToGrid="0">
      <p:cViewPr varScale="1">
        <p:scale>
          <a:sx n="70" d="100"/>
          <a:sy n="70" d="100"/>
        </p:scale>
        <p:origin x="1248" y="7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9" d="100"/>
          <a:sy n="69" d="100"/>
        </p:scale>
        <p:origin x="322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970939" y="0"/>
            <a:ext cx="3037840" cy="466434"/>
          </a:xfrm>
          <a:prstGeom prst="rect">
            <a:avLst/>
          </a:prstGeom>
        </p:spPr>
        <p:txBody>
          <a:bodyPr vert="horz" lIns="92446" tIns="46223" rIns="92446" bIns="46223" rtlCol="0"/>
          <a:lstStyle>
            <a:lvl1pPr algn="r">
              <a:defRPr sz="1200"/>
            </a:lvl1pPr>
          </a:lstStyle>
          <a:p>
            <a:fld id="{88132784-D270-45D9-B857-C207861646EC}" type="datetimeFigureOut">
              <a:rPr lang="en-US" smtClean="0"/>
              <a:t>1/9/2018</a:t>
            </a:fld>
            <a:endParaRPr lang="en-US"/>
          </a:p>
        </p:txBody>
      </p:sp>
      <p:sp>
        <p:nvSpPr>
          <p:cNvPr id="4" name="Footer Placeholder 3"/>
          <p:cNvSpPr>
            <a:spLocks noGrp="1"/>
          </p:cNvSpPr>
          <p:nvPr>
            <p:ph type="ftr" sz="quarter" idx="2"/>
          </p:nvPr>
        </p:nvSpPr>
        <p:spPr>
          <a:xfrm>
            <a:off x="1" y="8829968"/>
            <a:ext cx="3037840" cy="466433"/>
          </a:xfrm>
          <a:prstGeom prst="rect">
            <a:avLst/>
          </a:prstGeom>
        </p:spPr>
        <p:txBody>
          <a:bodyPr vert="horz" lIns="92446" tIns="46223" rIns="92446" bIns="46223" rtlCol="0" anchor="b"/>
          <a:lstStyle>
            <a:lvl1pPr algn="l">
              <a:defRPr sz="1200"/>
            </a:lvl1p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3"/>
          </p:nvPr>
        </p:nvSpPr>
        <p:spPr>
          <a:xfrm>
            <a:off x="3970939" y="8829968"/>
            <a:ext cx="3037840" cy="466433"/>
          </a:xfrm>
          <a:prstGeom prst="rect">
            <a:avLst/>
          </a:prstGeom>
        </p:spPr>
        <p:txBody>
          <a:bodyPr vert="horz" lIns="92446" tIns="46223" rIns="92446" bIns="46223" rtlCol="0" anchor="b"/>
          <a:lstStyle>
            <a:lvl1pPr algn="r">
              <a:defRPr sz="1200"/>
            </a:lvl1pPr>
          </a:lstStyle>
          <a:p>
            <a:fld id="{BA18E04B-9965-4622-861B-545411477A6C}" type="slidenum">
              <a:rPr lang="en-US" smtClean="0"/>
              <a:t>‹#›</a:t>
            </a:fld>
            <a:endParaRPr lang="en-US"/>
          </a:p>
        </p:txBody>
      </p:sp>
    </p:spTree>
    <p:extLst>
      <p:ext uri="{BB962C8B-B14F-4D97-AF65-F5344CB8AC3E}">
        <p14:creationId xmlns:p14="http://schemas.microsoft.com/office/powerpoint/2010/main" val="297834964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649"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134" y="1"/>
            <a:ext cx="3038648" cy="466725"/>
          </a:xfrm>
          <a:prstGeom prst="rect">
            <a:avLst/>
          </a:prstGeom>
        </p:spPr>
        <p:txBody>
          <a:bodyPr vert="horz" lIns="91440" tIns="45720" rIns="91440" bIns="45720" rtlCol="0"/>
          <a:lstStyle>
            <a:lvl1pPr algn="r">
              <a:defRPr sz="1200"/>
            </a:lvl1pPr>
          </a:lstStyle>
          <a:p>
            <a:fld id="{873BCF37-6C7A-4457-AF51-B7D21AF43F98}" type="datetimeFigureOut">
              <a:rPr lang="en-US" smtClean="0"/>
              <a:t>1/9/2018</a:t>
            </a:fld>
            <a:endParaRPr lang="en-US"/>
          </a:p>
        </p:txBody>
      </p:sp>
      <p:sp>
        <p:nvSpPr>
          <p:cNvPr id="4" name="Slide Image Placeholder 3"/>
          <p:cNvSpPr>
            <a:spLocks noGrp="1" noRot="1" noChangeAspect="1"/>
          </p:cNvSpPr>
          <p:nvPr>
            <p:ph type="sldImg" idx="2"/>
          </p:nvPr>
        </p:nvSpPr>
        <p:spPr>
          <a:xfrm>
            <a:off x="717550" y="1162050"/>
            <a:ext cx="5576888"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848" y="4473576"/>
            <a:ext cx="5608320" cy="366077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6"/>
            <a:ext cx="3038649" cy="466725"/>
          </a:xfrm>
          <a:prstGeom prst="rect">
            <a:avLst/>
          </a:prstGeom>
        </p:spPr>
        <p:txBody>
          <a:bodyPr vert="horz" lIns="91440" tIns="45720" rIns="91440" bIns="45720" rtlCol="0" anchor="b"/>
          <a:lstStyle>
            <a:lvl1pPr algn="l">
              <a:defRPr sz="1200"/>
            </a:lvl1pPr>
          </a:lstStyle>
          <a:p>
            <a:r>
              <a:rPr lang="en-US" smtClean="0"/>
              <a:t>N:\LAND USE\LONG RANGE PROJECTS\PCOMPL-17-0001 Comp_Plan\Public Record\Vision\2018-1-9_DCD_Zack_Pres_PC_Vision_2018-1-19.pptx</a:t>
            </a:r>
            <a:endParaRPr lang="en-US"/>
          </a:p>
        </p:txBody>
      </p:sp>
      <p:sp>
        <p:nvSpPr>
          <p:cNvPr id="7" name="Slide Number Placeholder 6"/>
          <p:cNvSpPr>
            <a:spLocks noGrp="1"/>
          </p:cNvSpPr>
          <p:nvPr>
            <p:ph type="sldNum" sz="quarter" idx="5"/>
          </p:nvPr>
        </p:nvSpPr>
        <p:spPr>
          <a:xfrm>
            <a:off x="3970134" y="8829676"/>
            <a:ext cx="3038648" cy="466725"/>
          </a:xfrm>
          <a:prstGeom prst="rect">
            <a:avLst/>
          </a:prstGeom>
        </p:spPr>
        <p:txBody>
          <a:bodyPr vert="horz" lIns="91440" tIns="45720" rIns="91440" bIns="45720" rtlCol="0" anchor="b"/>
          <a:lstStyle>
            <a:lvl1pPr algn="r">
              <a:defRPr sz="1200"/>
            </a:lvl1pPr>
          </a:lstStyle>
          <a:p>
            <a:fld id="{E5177519-510D-4A4D-A9FA-10FD649F3712}" type="slidenum">
              <a:rPr lang="en-US" smtClean="0"/>
              <a:t>‹#›</a:t>
            </a:fld>
            <a:endParaRPr lang="en-US"/>
          </a:p>
        </p:txBody>
      </p:sp>
    </p:spTree>
    <p:extLst>
      <p:ext uri="{BB962C8B-B14F-4D97-AF65-F5344CB8AC3E}">
        <p14:creationId xmlns:p14="http://schemas.microsoft.com/office/powerpoint/2010/main" val="2290566919"/>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1</a:t>
            </a:fld>
            <a:endParaRPr lang="en-US"/>
          </a:p>
        </p:txBody>
      </p:sp>
    </p:spTree>
    <p:extLst>
      <p:ext uri="{BB962C8B-B14F-4D97-AF65-F5344CB8AC3E}">
        <p14:creationId xmlns:p14="http://schemas.microsoft.com/office/powerpoint/2010/main" val="23768438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Basic Needs</a:t>
            </a:r>
            <a:r>
              <a:rPr lang="en-US" baseline="0" dirty="0" smtClean="0"/>
              <a:t> is the statement element with the lowest grade, highest gap and priority.  Throughout the pop-up studios, workshops and the survey, respondents regularly pointed to this element as a major concern.  The three main issues people are concerned about are affordable housing, safe drinking water and access to healthcare. </a:t>
            </a:r>
          </a:p>
          <a:p>
            <a:endParaRPr lang="en-US" baseline="0" dirty="0" smtClean="0"/>
          </a:p>
          <a:p>
            <a:r>
              <a:rPr lang="en-US" baseline="0" dirty="0" smtClean="0"/>
              <a:t>Affordable housing: the concern seems to be regarding affordability for all income ranges.  Respondents often cited the challenges for working people to afford to live here.  The affordability problem is seen as affecting most wage earners, not only lower income households.  The issue of access to housing  came up often, many working people have a hard time finding places to live.</a:t>
            </a:r>
          </a:p>
          <a:p>
            <a:endParaRPr lang="en-US" baseline="0" dirty="0" smtClean="0"/>
          </a:p>
          <a:p>
            <a:r>
              <a:rPr lang="en-US" baseline="0" dirty="0" smtClean="0"/>
              <a:t>Drinking Water: many residents are concerned about the availability of quality drinking water.  Issues include saltwater intrusion to wells, adequate supply of groundwater, and the impacts of climate change.  </a:t>
            </a:r>
          </a:p>
          <a:p>
            <a:endParaRPr lang="en-US" baseline="0" dirty="0" smtClean="0"/>
          </a:p>
          <a:p>
            <a:r>
              <a:rPr lang="en-US" dirty="0" smtClean="0"/>
              <a:t>Health care: residents</a:t>
            </a:r>
            <a:r>
              <a:rPr lang="en-US" baseline="0" dirty="0" smtClean="0"/>
              <a:t> expressed concerns about access to healthcare in the islands.  A big concern is the availability of senior care for the islands’ aging population.</a:t>
            </a:r>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10</a:t>
            </a:fld>
            <a:endParaRPr lang="en-US"/>
          </a:p>
        </p:txBody>
      </p:sp>
    </p:spTree>
    <p:extLst>
      <p:ext uri="{BB962C8B-B14F-4D97-AF65-F5344CB8AC3E}">
        <p14:creationId xmlns:p14="http://schemas.microsoft.com/office/powerpoint/2010/main" val="34893018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light of the public concern,</a:t>
            </a:r>
            <a:r>
              <a:rPr lang="en-US" baseline="0" dirty="0" smtClean="0"/>
              <a:t> there are some questions we should answer about the Vision statement.  Is a change needed?  (return to vision statement text)</a:t>
            </a:r>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11</a:t>
            </a:fld>
            <a:endParaRPr lang="en-US"/>
          </a:p>
        </p:txBody>
      </p:sp>
    </p:spTree>
    <p:extLst>
      <p:ext uri="{BB962C8B-B14F-4D97-AF65-F5344CB8AC3E}">
        <p14:creationId xmlns:p14="http://schemas.microsoft.com/office/powerpoint/2010/main" val="36125318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Turn to page 43 of the Vision 2036</a:t>
            </a:r>
            <a:r>
              <a:rPr lang="en-US" baseline="0" dirty="0" smtClean="0"/>
              <a:t> report.  (read statement element)</a:t>
            </a:r>
          </a:p>
          <a:p>
            <a:endParaRPr lang="en-US" baseline="0" dirty="0" smtClean="0"/>
          </a:p>
          <a:p>
            <a:r>
              <a:rPr lang="en-US" baseline="0" dirty="0" smtClean="0"/>
              <a:t>(On return) second sentence refers to bike and pedestrian safety... Change needed? Fourth sentence refers to expansion and improvement of infrastructure... Change needed?  Last sentence referring to interactive communication systems... Change needed?</a:t>
            </a:r>
          </a:p>
          <a:p>
            <a:r>
              <a:rPr lang="en-US" baseline="0" dirty="0" smtClean="0"/>
              <a:t>	If YES: does the language need to change?  Does the structure need to change?</a:t>
            </a:r>
          </a:p>
          <a:p>
            <a:endParaRPr lang="en-US" baseline="0" dirty="0" smtClean="0"/>
          </a:p>
          <a:p>
            <a:r>
              <a:rPr lang="en-US" baseline="0" dirty="0" smtClean="0"/>
              <a:t>Is something missing from this statement?  Does something more need to be added? </a:t>
            </a:r>
          </a:p>
          <a:p>
            <a:endParaRPr lang="en-US" baseline="0" dirty="0" smtClean="0"/>
          </a:p>
          <a:p>
            <a:r>
              <a:rPr lang="en-US" baseline="0" dirty="0" smtClean="0"/>
              <a:t>If no change... The community concern should be noted in the coming months as we update the goals, policies and action items of different Comprehensive Plan elements.</a:t>
            </a:r>
          </a:p>
          <a:p>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12</a:t>
            </a:fld>
            <a:endParaRPr lang="en-US"/>
          </a:p>
        </p:txBody>
      </p:sp>
    </p:spTree>
    <p:extLst>
      <p:ext uri="{BB962C8B-B14F-4D97-AF65-F5344CB8AC3E}">
        <p14:creationId xmlns:p14="http://schemas.microsoft.com/office/powerpoint/2010/main" val="17641049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Transportation and Communication was the element</a:t>
            </a:r>
            <a:r>
              <a:rPr lang="en-US" baseline="0" dirty="0" smtClean="0"/>
              <a:t> with the second lowest grade and the second highest gap.</a:t>
            </a:r>
          </a:p>
          <a:p>
            <a:endParaRPr lang="en-US" baseline="0" dirty="0" smtClean="0"/>
          </a:p>
          <a:p>
            <a:r>
              <a:rPr lang="en-US" baseline="0" dirty="0" smtClean="0"/>
              <a:t>Many respondents expressed that they don’t feel safe as pedestrians or bicyclists on most roads.  This was the second most common comment I heard during the pop-up studios and workshops.</a:t>
            </a:r>
          </a:p>
          <a:p>
            <a:endParaRPr lang="en-US" baseline="0" dirty="0" smtClean="0"/>
          </a:p>
          <a:p>
            <a:r>
              <a:rPr lang="en-US" baseline="0" dirty="0" smtClean="0"/>
              <a:t>There is a concern that reliance on cars in the islands will drive a scale of improvements that will jeopardize rural character.</a:t>
            </a:r>
          </a:p>
          <a:p>
            <a:endParaRPr lang="en-US" baseline="0" dirty="0" smtClean="0"/>
          </a:p>
          <a:p>
            <a:r>
              <a:rPr lang="en-US" baseline="0" dirty="0" smtClean="0"/>
              <a:t>Many respondents didn’t understand why communication was included in this element.</a:t>
            </a:r>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13</a:t>
            </a:fld>
            <a:endParaRPr lang="en-US"/>
          </a:p>
        </p:txBody>
      </p:sp>
    </p:spTree>
    <p:extLst>
      <p:ext uri="{BB962C8B-B14F-4D97-AF65-F5344CB8AC3E}">
        <p14:creationId xmlns:p14="http://schemas.microsoft.com/office/powerpoint/2010/main" val="9562326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In light of the public concern,</a:t>
            </a:r>
            <a:r>
              <a:rPr lang="en-US" baseline="0" dirty="0" smtClean="0"/>
              <a:t> there are some questions we should answer about the Vision statement.  Is a change needed?  (return to vision statement text)</a:t>
            </a:r>
            <a:endParaRPr lang="en-US" dirty="0" smtClean="0"/>
          </a:p>
          <a:p>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14</a:t>
            </a:fld>
            <a:endParaRPr lang="en-US"/>
          </a:p>
        </p:txBody>
      </p:sp>
    </p:spTree>
    <p:extLst>
      <p:ext uri="{BB962C8B-B14F-4D97-AF65-F5344CB8AC3E}">
        <p14:creationId xmlns:p14="http://schemas.microsoft.com/office/powerpoint/2010/main" val="7483407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Turn to page 31 of the Vision 2036</a:t>
            </a:r>
            <a:r>
              <a:rPr lang="en-US" baseline="0" dirty="0" smtClean="0"/>
              <a:t> report.  (read statement element)</a:t>
            </a:r>
          </a:p>
          <a:p>
            <a:endParaRPr lang="en-US" baseline="0" dirty="0" smtClean="0"/>
          </a:p>
          <a:p>
            <a:r>
              <a:rPr lang="en-US" baseline="0" dirty="0" smtClean="0"/>
              <a:t>(On return) second sentence refers to stable year-round employment... Change needed? Third sentence refers to resource based sector... Change needed?  Second sentence refers to tourism... Change needed?</a:t>
            </a:r>
          </a:p>
          <a:p>
            <a:r>
              <a:rPr lang="en-US" baseline="0" dirty="0" smtClean="0"/>
              <a:t>	If YES: does the language need to change?  Does the structure need to change?</a:t>
            </a:r>
          </a:p>
          <a:p>
            <a:endParaRPr lang="en-US" baseline="0" dirty="0" smtClean="0"/>
          </a:p>
          <a:p>
            <a:r>
              <a:rPr lang="en-US" baseline="0" dirty="0" smtClean="0"/>
              <a:t>Is something missing from this statement?  Does something more need to be added? </a:t>
            </a:r>
          </a:p>
          <a:p>
            <a:endParaRPr lang="en-US" baseline="0" dirty="0" smtClean="0"/>
          </a:p>
          <a:p>
            <a:r>
              <a:rPr lang="en-US" baseline="0" dirty="0" smtClean="0"/>
              <a:t>If no change... The community concern should be noted in the coming months as we update the goals, policies and action items of different Comprehensive Plan elements.</a:t>
            </a:r>
          </a:p>
          <a:p>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15</a:t>
            </a:fld>
            <a:endParaRPr lang="en-US"/>
          </a:p>
        </p:txBody>
      </p:sp>
    </p:spTree>
    <p:extLst>
      <p:ext uri="{BB962C8B-B14F-4D97-AF65-F5344CB8AC3E}">
        <p14:creationId xmlns:p14="http://schemas.microsoft.com/office/powerpoint/2010/main" val="14585608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Economy</a:t>
            </a:r>
            <a:r>
              <a:rPr lang="en-US" baseline="0" dirty="0" smtClean="0"/>
              <a:t> had the fourth lowest grade, the fourth highest gap and third highest priority.</a:t>
            </a:r>
          </a:p>
          <a:p>
            <a:endParaRPr lang="en-US" baseline="0" dirty="0" smtClean="0"/>
          </a:p>
          <a:p>
            <a:r>
              <a:rPr lang="en-US" baseline="0" dirty="0" smtClean="0"/>
              <a:t>Housing came up often in regards to economy.  The concern is that without affordable and available housing, employers are having a hard time filling positions.  Challenges in housing the workforce is limiting economic growth.  Access to housing is also leading many, including tradespeople and entry-level professionals, to settle for substandard or distant housing.</a:t>
            </a:r>
          </a:p>
          <a:p>
            <a:endParaRPr lang="en-US" baseline="0" dirty="0" smtClean="0"/>
          </a:p>
          <a:p>
            <a:r>
              <a:rPr lang="en-US" baseline="0" dirty="0" smtClean="0"/>
              <a:t>The resource based economy in the islands is changing.  Respondents indicated that the statement may present an outdated view of this sector of the economy.</a:t>
            </a:r>
          </a:p>
          <a:p>
            <a:endParaRPr lang="en-US" baseline="0" dirty="0" smtClean="0"/>
          </a:p>
          <a:p>
            <a:r>
              <a:rPr lang="en-US" baseline="0" dirty="0" smtClean="0"/>
              <a:t>Respondents were concerned about the growth of lower-wage and seasonal jobs and the other economic impacts of the tourism industry.  Focus was directed at the importance of stable, year-round jobs.</a:t>
            </a:r>
          </a:p>
          <a:p>
            <a:endParaRPr lang="en-US" baseline="0" dirty="0" smtClean="0"/>
          </a:p>
          <a:p>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16</a:t>
            </a:fld>
            <a:endParaRPr lang="en-US"/>
          </a:p>
        </p:txBody>
      </p:sp>
    </p:spTree>
    <p:extLst>
      <p:ext uri="{BB962C8B-B14F-4D97-AF65-F5344CB8AC3E}">
        <p14:creationId xmlns:p14="http://schemas.microsoft.com/office/powerpoint/2010/main" val="25799357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In light of the public concern,</a:t>
            </a:r>
            <a:r>
              <a:rPr lang="en-US" baseline="0" dirty="0" smtClean="0"/>
              <a:t> there are some questions we should answer about the Vision statement.  Is a change needed?  (return to vision statement text)</a:t>
            </a:r>
            <a:endParaRPr lang="en-US" dirty="0" smtClean="0"/>
          </a:p>
          <a:p>
            <a:endParaRPr lang="en-US" dirty="0" smtClean="0"/>
          </a:p>
          <a:p>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17</a:t>
            </a:fld>
            <a:endParaRPr lang="en-US"/>
          </a:p>
        </p:txBody>
      </p:sp>
    </p:spTree>
    <p:extLst>
      <p:ext uri="{BB962C8B-B14F-4D97-AF65-F5344CB8AC3E}">
        <p14:creationId xmlns:p14="http://schemas.microsoft.com/office/powerpoint/2010/main" val="15362505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Turn to page 49 of the Vision 2036</a:t>
            </a:r>
            <a:r>
              <a:rPr lang="en-US" baseline="0" dirty="0" smtClean="0"/>
              <a:t> report.  (read statement element)</a:t>
            </a:r>
          </a:p>
          <a:p>
            <a:endParaRPr lang="en-US" baseline="0" dirty="0" smtClean="0"/>
          </a:p>
          <a:p>
            <a:r>
              <a:rPr lang="en-US" baseline="0" dirty="0" smtClean="0"/>
              <a:t>(On return) third sentence refers to recycling and waste are mentioned... Change needed? Climate change is not included... Change needed?  Water resources are not included... Change needed?</a:t>
            </a:r>
          </a:p>
          <a:p>
            <a:r>
              <a:rPr lang="en-US" baseline="0" dirty="0" smtClean="0"/>
              <a:t>	If YES: does the language need to change?  Does the structure need to change?</a:t>
            </a:r>
          </a:p>
          <a:p>
            <a:endParaRPr lang="en-US" baseline="0" dirty="0" smtClean="0"/>
          </a:p>
          <a:p>
            <a:r>
              <a:rPr lang="en-US" baseline="0" dirty="0" smtClean="0"/>
              <a:t>Is something missing from this statement?  Does something more need to be added? </a:t>
            </a:r>
          </a:p>
          <a:p>
            <a:endParaRPr lang="en-US" baseline="0" dirty="0" smtClean="0"/>
          </a:p>
          <a:p>
            <a:r>
              <a:rPr lang="en-US" baseline="0" dirty="0" smtClean="0"/>
              <a:t>If no change... The community concern should be noted in the coming months as we update the goals, policies and action items of different Comprehensive Plan elements.</a:t>
            </a:r>
          </a:p>
          <a:p>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18</a:t>
            </a:fld>
            <a:endParaRPr lang="en-US"/>
          </a:p>
        </p:txBody>
      </p:sp>
    </p:spTree>
    <p:extLst>
      <p:ext uri="{BB962C8B-B14F-4D97-AF65-F5344CB8AC3E}">
        <p14:creationId xmlns:p14="http://schemas.microsoft.com/office/powerpoint/2010/main" val="15748013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Energy and resources has the third highest grade</a:t>
            </a:r>
            <a:r>
              <a:rPr lang="en-US" baseline="0" dirty="0" smtClean="0"/>
              <a:t> and the third highest gap.</a:t>
            </a:r>
          </a:p>
          <a:p>
            <a:endParaRPr lang="en-US" baseline="0" dirty="0" smtClean="0"/>
          </a:p>
          <a:p>
            <a:r>
              <a:rPr lang="en-US" baseline="0" dirty="0" smtClean="0"/>
              <a:t>Many comments received noted that there is no mention of climate change in this Vision element.  This omission is one of the biggest areas that the conversation now differs from when the Vision statement was adopted.  Climate change was not as big a concern twenty years ago when the Vision statement was drafted.</a:t>
            </a:r>
          </a:p>
          <a:p>
            <a:endParaRPr lang="en-US" baseline="0" dirty="0" smtClean="0"/>
          </a:p>
          <a:p>
            <a:r>
              <a:rPr lang="en-US" baseline="0" dirty="0" smtClean="0"/>
              <a:t>Water resources came up again in the discussion of this element.  Many residents are concerned about the supply of fresh water and that the Vision statement doesn’t adequately address this vital resource.</a:t>
            </a:r>
          </a:p>
          <a:p>
            <a:endParaRPr lang="en-US" baseline="0" dirty="0" smtClean="0"/>
          </a:p>
          <a:p>
            <a:r>
              <a:rPr lang="en-US" baseline="0" dirty="0" smtClean="0"/>
              <a:t>Another concern is that there needs to be more of a focus on reducing waste and improving recycling.</a:t>
            </a:r>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19</a:t>
            </a:fld>
            <a:endParaRPr lang="en-US"/>
          </a:p>
        </p:txBody>
      </p:sp>
    </p:spTree>
    <p:extLst>
      <p:ext uri="{BB962C8B-B14F-4D97-AF65-F5344CB8AC3E}">
        <p14:creationId xmlns:p14="http://schemas.microsoft.com/office/powerpoint/2010/main" val="32229727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Start with what we are here to</a:t>
            </a:r>
            <a:r>
              <a:rPr lang="en-US" baseline="0" dirty="0" smtClean="0"/>
              <a:t> do.  We are here to review the current vision statement, get to know the feedback that was gathered in October and November, and for you to give me direction on the first draft of staff recommendations.</a:t>
            </a:r>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2</a:t>
            </a:fld>
            <a:endParaRPr lang="en-US"/>
          </a:p>
        </p:txBody>
      </p:sp>
    </p:spTree>
    <p:extLst>
      <p:ext uri="{BB962C8B-B14F-4D97-AF65-F5344CB8AC3E}">
        <p14:creationId xmlns:p14="http://schemas.microsoft.com/office/powerpoint/2010/main" val="8975203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In light of the public concern,</a:t>
            </a:r>
            <a:r>
              <a:rPr lang="en-US" baseline="0" dirty="0" smtClean="0"/>
              <a:t> there are some questions we should answer about the Vision statement.  Is a change needed?  (return to vision statement text)</a:t>
            </a:r>
            <a:endParaRPr lang="en-US" dirty="0" smtClean="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20</a:t>
            </a:fld>
            <a:endParaRPr lang="en-US"/>
          </a:p>
        </p:txBody>
      </p:sp>
    </p:spTree>
    <p:extLst>
      <p:ext uri="{BB962C8B-B14F-4D97-AF65-F5344CB8AC3E}">
        <p14:creationId xmlns:p14="http://schemas.microsoft.com/office/powerpoint/2010/main" val="9655576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Turn to page 35 of the Vision 2036</a:t>
            </a:r>
            <a:r>
              <a:rPr lang="en-US" baseline="0" dirty="0" smtClean="0"/>
              <a:t> report.  (read statement element)</a:t>
            </a:r>
          </a:p>
          <a:p>
            <a:endParaRPr lang="en-US" baseline="0" dirty="0" smtClean="0"/>
          </a:p>
          <a:p>
            <a:r>
              <a:rPr lang="en-US" baseline="0" dirty="0" smtClean="0"/>
              <a:t>(On return) second sentence refers water quality... Change needed? Climate change is not included... Change needed? 	</a:t>
            </a:r>
          </a:p>
          <a:p>
            <a:r>
              <a:rPr lang="en-US" baseline="0" dirty="0" smtClean="0"/>
              <a:t>	If YES: does the language need to change?  Does the structure need to change?</a:t>
            </a:r>
          </a:p>
          <a:p>
            <a:endParaRPr lang="en-US" baseline="0" dirty="0" smtClean="0"/>
          </a:p>
          <a:p>
            <a:r>
              <a:rPr lang="en-US" baseline="0" dirty="0" smtClean="0"/>
              <a:t>Is something missing from this statement?  Does something more need to be added? </a:t>
            </a:r>
          </a:p>
          <a:p>
            <a:endParaRPr lang="en-US" baseline="0" dirty="0" smtClean="0"/>
          </a:p>
          <a:p>
            <a:r>
              <a:rPr lang="en-US" baseline="0" dirty="0" smtClean="0"/>
              <a:t>If no change... The community concern should be noted in the coming months as we update the goals, policies and action items of different Comprehensive Plan elements.</a:t>
            </a:r>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21</a:t>
            </a:fld>
            <a:endParaRPr lang="en-US"/>
          </a:p>
        </p:txBody>
      </p:sp>
    </p:spTree>
    <p:extLst>
      <p:ext uri="{BB962C8B-B14F-4D97-AF65-F5344CB8AC3E}">
        <p14:creationId xmlns:p14="http://schemas.microsoft.com/office/powerpoint/2010/main" val="27438911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Natural Environment is at about the middle in terms of all three metrics.</a:t>
            </a:r>
          </a:p>
          <a:p>
            <a:endParaRPr lang="en-US" dirty="0" smtClean="0"/>
          </a:p>
          <a:p>
            <a:r>
              <a:rPr lang="en-US" dirty="0" smtClean="0"/>
              <a:t>Much of the public concern is directed at preservation</a:t>
            </a:r>
            <a:r>
              <a:rPr lang="en-US" baseline="0" dirty="0" smtClean="0"/>
              <a:t> and conservation of the local ecosystem.  Respondents are concerned that the unique natural systems on the islands may be damaged by human activity.</a:t>
            </a:r>
          </a:p>
          <a:p>
            <a:endParaRPr lang="en-US" baseline="0" dirty="0" smtClean="0"/>
          </a:p>
          <a:p>
            <a:r>
              <a:rPr lang="en-US" baseline="0" dirty="0" smtClean="0"/>
              <a:t>Drinking water quality again came up.  Concerns over desalination and saltwater intrusion arose often.</a:t>
            </a:r>
          </a:p>
          <a:p>
            <a:endParaRPr lang="en-US" baseline="0" dirty="0" smtClean="0"/>
          </a:p>
          <a:p>
            <a:r>
              <a:rPr lang="en-US" baseline="0" dirty="0" smtClean="0"/>
              <a:t>Many comments pointed out that the natural environment has become key to the islands’ economic survival.  Supporting life here and the tourism industry.</a:t>
            </a:r>
          </a:p>
          <a:p>
            <a:endParaRPr lang="en-US" baseline="0" dirty="0" smtClean="0"/>
          </a:p>
          <a:p>
            <a:r>
              <a:rPr lang="en-US" baseline="0" dirty="0" smtClean="0"/>
              <a:t>Climate change is not included in this statement.</a:t>
            </a:r>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22</a:t>
            </a:fld>
            <a:endParaRPr lang="en-US"/>
          </a:p>
        </p:txBody>
      </p:sp>
    </p:spTree>
    <p:extLst>
      <p:ext uri="{BB962C8B-B14F-4D97-AF65-F5344CB8AC3E}">
        <p14:creationId xmlns:p14="http://schemas.microsoft.com/office/powerpoint/2010/main" val="1593938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In light of the public concern,</a:t>
            </a:r>
            <a:r>
              <a:rPr lang="en-US" baseline="0" dirty="0" smtClean="0"/>
              <a:t> there are some questions we should answer about the Vision statement.  Is a change needed?  (return to vision statement text)</a:t>
            </a:r>
            <a:endParaRPr lang="en-US" dirty="0" smtClean="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23</a:t>
            </a:fld>
            <a:endParaRPr lang="en-US"/>
          </a:p>
        </p:txBody>
      </p:sp>
    </p:spTree>
    <p:extLst>
      <p:ext uri="{BB962C8B-B14F-4D97-AF65-F5344CB8AC3E}">
        <p14:creationId xmlns:p14="http://schemas.microsoft.com/office/powerpoint/2010/main" val="35249396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Turn to page 39 of the Vision 2036</a:t>
            </a:r>
            <a:r>
              <a:rPr lang="en-US" baseline="0" dirty="0" smtClean="0"/>
              <a:t> report.  (read statement element)</a:t>
            </a:r>
          </a:p>
          <a:p>
            <a:endParaRPr lang="en-US" baseline="0" dirty="0" smtClean="0"/>
          </a:p>
          <a:p>
            <a:r>
              <a:rPr lang="en-US" baseline="0" dirty="0" smtClean="0"/>
              <a:t>(On return) first and second sentences refer to focusing development within ‘urban areas’... Change needed? The third sentence mentions housing for all people... Change needed?  Rural character is not mentioned... Change needed?	</a:t>
            </a:r>
          </a:p>
          <a:p>
            <a:r>
              <a:rPr lang="en-US" baseline="0" dirty="0" smtClean="0"/>
              <a:t>	If YES: does the language need to change?  Does the structure need to change?</a:t>
            </a:r>
          </a:p>
          <a:p>
            <a:endParaRPr lang="en-US" baseline="0" dirty="0" smtClean="0"/>
          </a:p>
          <a:p>
            <a:r>
              <a:rPr lang="en-US" baseline="0" dirty="0" smtClean="0"/>
              <a:t>Is something missing from this statement?  Does something more need to be added? </a:t>
            </a:r>
          </a:p>
          <a:p>
            <a:endParaRPr lang="en-US" baseline="0" dirty="0" smtClean="0"/>
          </a:p>
          <a:p>
            <a:r>
              <a:rPr lang="en-US" baseline="0" dirty="0" smtClean="0"/>
              <a:t>If no change... The community concern should be noted in the coming months as we update the goals, policies and action items of different Comprehensive Plan elements.</a:t>
            </a:r>
          </a:p>
          <a:p>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24</a:t>
            </a:fld>
            <a:endParaRPr lang="en-US"/>
          </a:p>
        </p:txBody>
      </p:sp>
    </p:spTree>
    <p:extLst>
      <p:ext uri="{BB962C8B-B14F-4D97-AF65-F5344CB8AC3E}">
        <p14:creationId xmlns:p14="http://schemas.microsoft.com/office/powerpoint/2010/main" val="37365672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Land use has the third</a:t>
            </a:r>
            <a:r>
              <a:rPr lang="en-US" baseline="0" dirty="0" smtClean="0"/>
              <a:t> lowest grade and the fourth lowest gap.</a:t>
            </a:r>
          </a:p>
          <a:p>
            <a:endParaRPr lang="en-US" baseline="0" dirty="0" smtClean="0"/>
          </a:p>
          <a:p>
            <a:r>
              <a:rPr lang="en-US" baseline="0" dirty="0" smtClean="0"/>
              <a:t>Respondents pointed out that rural character is becoming less about resource lands and increasing about the aesthetics of the open fields and forests.</a:t>
            </a:r>
          </a:p>
          <a:p>
            <a:endParaRPr lang="en-US" baseline="0" dirty="0" smtClean="0"/>
          </a:p>
          <a:p>
            <a:r>
              <a:rPr lang="en-US" baseline="0" dirty="0" smtClean="0"/>
              <a:t>The availability of housing for year-round residents came up here as well.  Support for increased supply of housing is accompanied with two caveats: additional housing should be developed to be compatible with and enhance the surroundings.  AND new housing should not be placed at the expense of existing residents, i.e. diminishing water supply or damaging the natural environment.</a:t>
            </a:r>
          </a:p>
          <a:p>
            <a:endParaRPr lang="en-US" baseline="0" dirty="0" smtClean="0"/>
          </a:p>
          <a:p>
            <a:r>
              <a:rPr lang="en-US" baseline="0" dirty="0" smtClean="0"/>
              <a:t>Respondents are concerned about development sprawling into rural areas.  In general, folks favor small, dense urban areas over suburban types of development. </a:t>
            </a:r>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25</a:t>
            </a:fld>
            <a:endParaRPr lang="en-US"/>
          </a:p>
        </p:txBody>
      </p:sp>
    </p:spTree>
    <p:extLst>
      <p:ext uri="{BB962C8B-B14F-4D97-AF65-F5344CB8AC3E}">
        <p14:creationId xmlns:p14="http://schemas.microsoft.com/office/powerpoint/2010/main" val="190032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In light of the public concern,</a:t>
            </a:r>
            <a:r>
              <a:rPr lang="en-US" baseline="0" dirty="0" smtClean="0"/>
              <a:t> there are some questions we should answer about the Vision statement.  Is a change needed?  (return to vision statement text)</a:t>
            </a:r>
            <a:endParaRPr lang="en-US" dirty="0" smtClean="0"/>
          </a:p>
          <a:p>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26</a:t>
            </a:fld>
            <a:endParaRPr lang="en-US"/>
          </a:p>
        </p:txBody>
      </p:sp>
    </p:spTree>
    <p:extLst>
      <p:ext uri="{BB962C8B-B14F-4D97-AF65-F5344CB8AC3E}">
        <p14:creationId xmlns:p14="http://schemas.microsoft.com/office/powerpoint/2010/main" val="3139423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Turn to page 55 of the Vision 2036</a:t>
            </a:r>
            <a:r>
              <a:rPr lang="en-US" baseline="0" dirty="0" smtClean="0"/>
              <a:t> report.  (read statement element)</a:t>
            </a:r>
          </a:p>
          <a:p>
            <a:endParaRPr lang="en-US" baseline="0" dirty="0" smtClean="0"/>
          </a:p>
          <a:p>
            <a:r>
              <a:rPr lang="en-US" baseline="0" dirty="0" smtClean="0"/>
              <a:t>(On return) first sentence refers to representation... Change needed? Public participation and citizen involvement not included... Change needed?	</a:t>
            </a:r>
          </a:p>
          <a:p>
            <a:r>
              <a:rPr lang="en-US" baseline="0" dirty="0" smtClean="0"/>
              <a:t>	If YES: does the language need to change?  Does the structure need to change?</a:t>
            </a:r>
          </a:p>
          <a:p>
            <a:endParaRPr lang="en-US" baseline="0" dirty="0" smtClean="0"/>
          </a:p>
          <a:p>
            <a:r>
              <a:rPr lang="en-US" baseline="0" dirty="0" smtClean="0"/>
              <a:t>Is something missing from this statement?  Does something more need to be added? </a:t>
            </a:r>
          </a:p>
          <a:p>
            <a:endParaRPr lang="en-US" baseline="0" dirty="0" smtClean="0"/>
          </a:p>
          <a:p>
            <a:r>
              <a:rPr lang="en-US" baseline="0" dirty="0" smtClean="0"/>
              <a:t>If no change... The community concern should be noted in the coming months as we update the goals, policies and action items of different Comprehensive Plan elements.</a:t>
            </a:r>
          </a:p>
          <a:p>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27</a:t>
            </a:fld>
            <a:endParaRPr lang="en-US"/>
          </a:p>
        </p:txBody>
      </p:sp>
    </p:spTree>
    <p:extLst>
      <p:ext uri="{BB962C8B-B14F-4D97-AF65-F5344CB8AC3E}">
        <p14:creationId xmlns:p14="http://schemas.microsoft.com/office/powerpoint/2010/main" val="59855071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Governance had the fifth lowest grade and was near</a:t>
            </a:r>
            <a:r>
              <a:rPr lang="en-US" baseline="0" dirty="0" smtClean="0"/>
              <a:t> the middle in terms of gap.</a:t>
            </a:r>
          </a:p>
          <a:p>
            <a:endParaRPr lang="en-US" baseline="0" dirty="0" smtClean="0"/>
          </a:p>
          <a:p>
            <a:r>
              <a:rPr lang="en-US" baseline="0" dirty="0" smtClean="0"/>
              <a:t>Respondents acknowledged that the islands’ geography present logistical problems.  Representation and inclusion in decision-making are greatly challenged given the remote nature of the outer islands.  Many of the comments called for increased access to meetings and opportunities to participate.</a:t>
            </a:r>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28</a:t>
            </a:fld>
            <a:endParaRPr lang="en-US"/>
          </a:p>
        </p:txBody>
      </p:sp>
    </p:spTree>
    <p:extLst>
      <p:ext uri="{BB962C8B-B14F-4D97-AF65-F5344CB8AC3E}">
        <p14:creationId xmlns:p14="http://schemas.microsoft.com/office/powerpoint/2010/main" val="335108919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In light of the public concern,</a:t>
            </a:r>
            <a:r>
              <a:rPr lang="en-US" baseline="0" dirty="0" smtClean="0"/>
              <a:t> there are some questions we should answer about the Vision statement.  Is a change needed?  (return to vision statement text)</a:t>
            </a:r>
            <a:endParaRPr lang="en-US" dirty="0" smtClean="0"/>
          </a:p>
          <a:p>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29</a:t>
            </a:fld>
            <a:endParaRPr lang="en-US"/>
          </a:p>
        </p:txBody>
      </p:sp>
    </p:spTree>
    <p:extLst>
      <p:ext uri="{BB962C8B-B14F-4D97-AF65-F5344CB8AC3E}">
        <p14:creationId xmlns:p14="http://schemas.microsoft.com/office/powerpoint/2010/main" val="1934672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process we will  use to determine directions will be to review the current Vision, I will go over the feedback we received, and then I will ask questions to get at the recommended direction.</a:t>
            </a:r>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3</a:t>
            </a:fld>
            <a:endParaRPr lang="en-US"/>
          </a:p>
        </p:txBody>
      </p:sp>
    </p:spTree>
    <p:extLst>
      <p:ext uri="{BB962C8B-B14F-4D97-AF65-F5344CB8AC3E}">
        <p14:creationId xmlns:p14="http://schemas.microsoft.com/office/powerpoint/2010/main" val="38480570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four elements were graded relatively highly and/or had lower gaps.  The indication is</a:t>
            </a:r>
            <a:r>
              <a:rPr lang="en-US" baseline="0" dirty="0" smtClean="0"/>
              <a:t> that these elements may not need amendment.  Survey respondents were generally okay with these elements of the Vision.  I have included the page numbers for each section of the report if you would like to take a look at any of these sections at this time.</a:t>
            </a:r>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30</a:t>
            </a:fld>
            <a:endParaRPr lang="en-US"/>
          </a:p>
        </p:txBody>
      </p:sp>
    </p:spTree>
    <p:extLst>
      <p:ext uri="{BB962C8B-B14F-4D97-AF65-F5344CB8AC3E}">
        <p14:creationId xmlns:p14="http://schemas.microsoft.com/office/powerpoint/2010/main" val="11921560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will review the</a:t>
            </a:r>
            <a:r>
              <a:rPr lang="en-US" baseline="0" dirty="0" smtClean="0"/>
              <a:t> recommendations for amendment at the next meeting on February 16.  If you have any questions or additional comments between now and then, you can send them to me </a:t>
            </a:r>
            <a:r>
              <a:rPr lang="en-US" baseline="0" smtClean="0"/>
              <a:t>at Adamz@sanjuanco.com. </a:t>
            </a:r>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31</a:t>
            </a:fld>
            <a:endParaRPr lang="en-US"/>
          </a:p>
        </p:txBody>
      </p:sp>
    </p:spTree>
    <p:extLst>
      <p:ext uri="{BB962C8B-B14F-4D97-AF65-F5344CB8AC3E}">
        <p14:creationId xmlns:p14="http://schemas.microsoft.com/office/powerpoint/2010/main" val="12455261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Following this meeting today, staff will draft recommendations.  These recommendations will be presented</a:t>
            </a:r>
            <a:r>
              <a:rPr lang="en-US" baseline="0" dirty="0" smtClean="0"/>
              <a:t> to the Planning Commission on February 16</a:t>
            </a:r>
            <a:r>
              <a:rPr lang="en-US" baseline="30000" dirty="0" smtClean="0"/>
              <a:t>th</a:t>
            </a:r>
            <a:r>
              <a:rPr lang="en-US" baseline="0" dirty="0" smtClean="0"/>
              <a:t>.  At this point the public will be able to comment on the recommendations and the discussion to that point.  Then, Commission will be able to refine the recommendations.</a:t>
            </a:r>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4</a:t>
            </a:fld>
            <a:endParaRPr lang="en-US"/>
          </a:p>
        </p:txBody>
      </p:sp>
    </p:spTree>
    <p:extLst>
      <p:ext uri="{BB962C8B-B14F-4D97-AF65-F5344CB8AC3E}">
        <p14:creationId xmlns:p14="http://schemas.microsoft.com/office/powerpoint/2010/main" val="34276343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month of November DCD and</a:t>
            </a:r>
            <a:r>
              <a:rPr lang="en-US" baseline="0" dirty="0" smtClean="0"/>
              <a:t> Studio Cascade conducted an online survey.  There were 560 responses to the survey.  The questions were structured to get feedback on how well each element of the vision statement addressed the next 20 years.  Respondents rated each statement on a one-hundred point scale, the higher the grade the more a respondent agrees with the statement. The result of this survey provided a grade for each statement. This metric is important because it reflects the community’s confidence in the content of each statement. </a:t>
            </a:r>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5</a:t>
            </a:fld>
            <a:endParaRPr lang="en-US"/>
          </a:p>
        </p:txBody>
      </p:sp>
    </p:spTree>
    <p:extLst>
      <p:ext uri="{BB962C8B-B14F-4D97-AF65-F5344CB8AC3E}">
        <p14:creationId xmlns:p14="http://schemas.microsoft.com/office/powerpoint/2010/main" val="8585072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During the workshops in October</a:t>
            </a:r>
            <a:r>
              <a:rPr lang="en-US" baseline="0" dirty="0" smtClean="0"/>
              <a:t>, participants were asked to rate each element of the vision statement on a ten point scale.  They rated based on ‘where we are now’ and ‘where we want to be in 2036’.  The difference between the two scores is referred to as the vision gap.  The gap reflects less on the specific content of each vision statement, representing more what issues the County needs to work on going forward.</a:t>
            </a:r>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6</a:t>
            </a:fld>
            <a:endParaRPr lang="en-US"/>
          </a:p>
        </p:txBody>
      </p:sp>
    </p:spTree>
    <p:extLst>
      <p:ext uri="{BB962C8B-B14F-4D97-AF65-F5344CB8AC3E}">
        <p14:creationId xmlns:p14="http://schemas.microsoft.com/office/powerpoint/2010/main" val="30228051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a:t>
            </a:r>
            <a:r>
              <a:rPr lang="en-US" baseline="0" dirty="0" smtClean="0"/>
              <a:t> the gap identifies where the County needs to work, the priority shows how participants thought the County should focus resources.  The higher the priority, the more time, effort and money respondents felt need to be invested to close the gap.  This metric does not respond directly to the language of the Vision statement but rather suggests ways the policy agenda should be set.</a:t>
            </a:r>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7</a:t>
            </a:fld>
            <a:endParaRPr lang="en-US"/>
          </a:p>
        </p:txBody>
      </p:sp>
    </p:spTree>
    <p:extLst>
      <p:ext uri="{BB962C8B-B14F-4D97-AF65-F5344CB8AC3E}">
        <p14:creationId xmlns:p14="http://schemas.microsoft.com/office/powerpoint/2010/main" val="16021590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following process will be used to determine what amendments may need to be made to the Vision statement.  I will provide the text for each element of the Vision statement and recap the grade, gap, and priority for each.  Once we have reviewed the public input available, I will ask some questions to determine what, if any, amendments should be made to the Vision.  It is worth noting that some of these statements may not need amendment  and that some community concerns will be better addressed through goals, policies, and action items.  The Vision statement is an aspirational statement that provides guidance for the goals, policies and actions outlined in the Comprehensive Plan.  The Vision should outline where our community wants to go so that the Comprehensive Plan can create the way to get there.</a:t>
            </a:r>
          </a:p>
          <a:p>
            <a:endParaRPr lang="en-US" baseline="0" dirty="0" smtClean="0"/>
          </a:p>
          <a:p>
            <a:r>
              <a:rPr lang="en-US" baseline="0" dirty="0" smtClean="0"/>
              <a:t>Throughout the remaining work session I will refer to the SJC Vision 2036 Update Process report.  There is a link to this document on the agenda.  Please take a moment to open the report now.</a:t>
            </a:r>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8</a:t>
            </a:fld>
            <a:endParaRPr lang="en-US"/>
          </a:p>
        </p:txBody>
      </p:sp>
    </p:spTree>
    <p:extLst>
      <p:ext uri="{BB962C8B-B14F-4D97-AF65-F5344CB8AC3E}">
        <p14:creationId xmlns:p14="http://schemas.microsoft.com/office/powerpoint/2010/main" val="25227836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Turn to page 25 of the Vision 2036</a:t>
            </a:r>
            <a:r>
              <a:rPr lang="en-US" baseline="0" dirty="0" smtClean="0"/>
              <a:t> report.  (read statement element)</a:t>
            </a:r>
          </a:p>
          <a:p>
            <a:endParaRPr lang="en-US" baseline="0" dirty="0" smtClean="0"/>
          </a:p>
          <a:p>
            <a:r>
              <a:rPr lang="en-US" baseline="0" dirty="0" smtClean="0"/>
              <a:t>(On return) fourth sentence refers to housing... Change needed? Second sentence refers to clean drinking water... Change needed?  Third sentence referring to healthcare... Change needed?</a:t>
            </a:r>
          </a:p>
          <a:p>
            <a:r>
              <a:rPr lang="en-US" baseline="0" dirty="0" smtClean="0"/>
              <a:t>	If YES: does the language need to change?  Does the structure need to change?</a:t>
            </a:r>
          </a:p>
          <a:p>
            <a:endParaRPr lang="en-US" baseline="0" dirty="0" smtClean="0"/>
          </a:p>
          <a:p>
            <a:r>
              <a:rPr lang="en-US" baseline="0" dirty="0" smtClean="0"/>
              <a:t>Is something missing from this statement?  Does something more need to be added? </a:t>
            </a:r>
          </a:p>
          <a:p>
            <a:endParaRPr lang="en-US" baseline="0" dirty="0" smtClean="0"/>
          </a:p>
          <a:p>
            <a:r>
              <a:rPr lang="en-US" baseline="0" dirty="0" smtClean="0"/>
              <a:t>If no change... The community concern should be noted in the coming months as we update the goals, policies and action items of different Comprehensive Plan elements.</a:t>
            </a:r>
          </a:p>
          <a:p>
            <a:endParaRPr lang="en-US" dirty="0"/>
          </a:p>
        </p:txBody>
      </p:sp>
      <p:sp>
        <p:nvSpPr>
          <p:cNvPr id="4" name="Footer Placeholder 3"/>
          <p:cNvSpPr>
            <a:spLocks noGrp="1"/>
          </p:cNvSpPr>
          <p:nvPr>
            <p:ph type="ftr" sz="quarter" idx="10"/>
          </p:nvPr>
        </p:nvSpPr>
        <p:spPr/>
        <p:txBody>
          <a:bodyPr/>
          <a:lstStyle/>
          <a:p>
            <a:r>
              <a:rPr lang="en-US" smtClean="0"/>
              <a:t>N:\LAND USE\LONG RANGE PROJECTS\PCOMPL-17-0001 Comp_Plan\Public Record\Vision\2018-1-9_DCD_Zack_Pres_PC_Vision_2018-1-19.pptx</a:t>
            </a:r>
            <a:endParaRPr lang="en-US"/>
          </a:p>
        </p:txBody>
      </p:sp>
      <p:sp>
        <p:nvSpPr>
          <p:cNvPr id="5" name="Slide Number Placeholder 4"/>
          <p:cNvSpPr>
            <a:spLocks noGrp="1"/>
          </p:cNvSpPr>
          <p:nvPr>
            <p:ph type="sldNum" sz="quarter" idx="11"/>
          </p:nvPr>
        </p:nvSpPr>
        <p:spPr/>
        <p:txBody>
          <a:bodyPr/>
          <a:lstStyle/>
          <a:p>
            <a:fld id="{E5177519-510D-4A4D-A9FA-10FD649F3712}" type="slidenum">
              <a:rPr lang="en-US" smtClean="0"/>
              <a:t>9</a:t>
            </a:fld>
            <a:endParaRPr lang="en-US"/>
          </a:p>
        </p:txBody>
      </p:sp>
    </p:spTree>
    <p:extLst>
      <p:ext uri="{BB962C8B-B14F-4D97-AF65-F5344CB8AC3E}">
        <p14:creationId xmlns:p14="http://schemas.microsoft.com/office/powerpoint/2010/main" val="1004758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BB2FD26-537C-4FFF-B9DA-C1C8670AA78C}" type="datetimeFigureOut">
              <a:rPr lang="en-US" smtClean="0"/>
              <a:t>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8BAE3-60B7-4868-8960-BB9D4361B962}" type="slidenum">
              <a:rPr lang="en-US" smtClean="0"/>
              <a:t>‹#›</a:t>
            </a:fld>
            <a:endParaRPr lang="en-US"/>
          </a:p>
        </p:txBody>
      </p:sp>
    </p:spTree>
    <p:extLst>
      <p:ext uri="{BB962C8B-B14F-4D97-AF65-F5344CB8AC3E}">
        <p14:creationId xmlns:p14="http://schemas.microsoft.com/office/powerpoint/2010/main" val="2370351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B2FD26-537C-4FFF-B9DA-C1C8670AA78C}" type="datetimeFigureOut">
              <a:rPr lang="en-US" smtClean="0"/>
              <a:t>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8BAE3-60B7-4868-8960-BB9D4361B962}" type="slidenum">
              <a:rPr lang="en-US" smtClean="0"/>
              <a:t>‹#›</a:t>
            </a:fld>
            <a:endParaRPr lang="en-US"/>
          </a:p>
        </p:txBody>
      </p:sp>
    </p:spTree>
    <p:extLst>
      <p:ext uri="{BB962C8B-B14F-4D97-AF65-F5344CB8AC3E}">
        <p14:creationId xmlns:p14="http://schemas.microsoft.com/office/powerpoint/2010/main" val="692099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B2FD26-537C-4FFF-B9DA-C1C8670AA78C}" type="datetimeFigureOut">
              <a:rPr lang="en-US" smtClean="0"/>
              <a:t>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8BAE3-60B7-4868-8960-BB9D4361B962}" type="slidenum">
              <a:rPr lang="en-US" smtClean="0"/>
              <a:t>‹#›</a:t>
            </a:fld>
            <a:endParaRPr lang="en-US"/>
          </a:p>
        </p:txBody>
      </p:sp>
    </p:spTree>
    <p:extLst>
      <p:ext uri="{BB962C8B-B14F-4D97-AF65-F5344CB8AC3E}">
        <p14:creationId xmlns:p14="http://schemas.microsoft.com/office/powerpoint/2010/main" val="1986599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B2FD26-537C-4FFF-B9DA-C1C8670AA78C}" type="datetimeFigureOut">
              <a:rPr lang="en-US" smtClean="0"/>
              <a:t>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8BAE3-60B7-4868-8960-BB9D4361B962}" type="slidenum">
              <a:rPr lang="en-US" smtClean="0"/>
              <a:t>‹#›</a:t>
            </a:fld>
            <a:endParaRPr lang="en-US"/>
          </a:p>
        </p:txBody>
      </p:sp>
    </p:spTree>
    <p:extLst>
      <p:ext uri="{BB962C8B-B14F-4D97-AF65-F5344CB8AC3E}">
        <p14:creationId xmlns:p14="http://schemas.microsoft.com/office/powerpoint/2010/main" val="716244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BB2FD26-537C-4FFF-B9DA-C1C8670AA78C}" type="datetimeFigureOut">
              <a:rPr lang="en-US" smtClean="0"/>
              <a:t>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38BAE3-60B7-4868-8960-BB9D4361B962}" type="slidenum">
              <a:rPr lang="en-US" smtClean="0"/>
              <a:t>‹#›</a:t>
            </a:fld>
            <a:endParaRPr lang="en-US"/>
          </a:p>
        </p:txBody>
      </p:sp>
    </p:spTree>
    <p:extLst>
      <p:ext uri="{BB962C8B-B14F-4D97-AF65-F5344CB8AC3E}">
        <p14:creationId xmlns:p14="http://schemas.microsoft.com/office/powerpoint/2010/main" val="1827111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BB2FD26-537C-4FFF-B9DA-C1C8670AA78C}" type="datetimeFigureOut">
              <a:rPr lang="en-US" smtClean="0"/>
              <a:t>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38BAE3-60B7-4868-8960-BB9D4361B962}" type="slidenum">
              <a:rPr lang="en-US" smtClean="0"/>
              <a:t>‹#›</a:t>
            </a:fld>
            <a:endParaRPr lang="en-US"/>
          </a:p>
        </p:txBody>
      </p:sp>
    </p:spTree>
    <p:extLst>
      <p:ext uri="{BB962C8B-B14F-4D97-AF65-F5344CB8AC3E}">
        <p14:creationId xmlns:p14="http://schemas.microsoft.com/office/powerpoint/2010/main" val="2887176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BB2FD26-537C-4FFF-B9DA-C1C8670AA78C}" type="datetimeFigureOut">
              <a:rPr lang="en-US" smtClean="0"/>
              <a:t>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38BAE3-60B7-4868-8960-BB9D4361B962}" type="slidenum">
              <a:rPr lang="en-US" smtClean="0"/>
              <a:t>‹#›</a:t>
            </a:fld>
            <a:endParaRPr lang="en-US"/>
          </a:p>
        </p:txBody>
      </p:sp>
    </p:spTree>
    <p:extLst>
      <p:ext uri="{BB962C8B-B14F-4D97-AF65-F5344CB8AC3E}">
        <p14:creationId xmlns:p14="http://schemas.microsoft.com/office/powerpoint/2010/main" val="366628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BB2FD26-537C-4FFF-B9DA-C1C8670AA78C}" type="datetimeFigureOut">
              <a:rPr lang="en-US" smtClean="0"/>
              <a:t>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38BAE3-60B7-4868-8960-BB9D4361B962}" type="slidenum">
              <a:rPr lang="en-US" smtClean="0"/>
              <a:t>‹#›</a:t>
            </a:fld>
            <a:endParaRPr lang="en-US"/>
          </a:p>
        </p:txBody>
      </p:sp>
    </p:spTree>
    <p:extLst>
      <p:ext uri="{BB962C8B-B14F-4D97-AF65-F5344CB8AC3E}">
        <p14:creationId xmlns:p14="http://schemas.microsoft.com/office/powerpoint/2010/main" val="149050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B2FD26-537C-4FFF-B9DA-C1C8670AA78C}" type="datetimeFigureOut">
              <a:rPr lang="en-US" smtClean="0"/>
              <a:t>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38BAE3-60B7-4868-8960-BB9D4361B962}" type="slidenum">
              <a:rPr lang="en-US" smtClean="0"/>
              <a:t>‹#›</a:t>
            </a:fld>
            <a:endParaRPr lang="en-US"/>
          </a:p>
        </p:txBody>
      </p:sp>
    </p:spTree>
    <p:extLst>
      <p:ext uri="{BB962C8B-B14F-4D97-AF65-F5344CB8AC3E}">
        <p14:creationId xmlns:p14="http://schemas.microsoft.com/office/powerpoint/2010/main" val="485761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BB2FD26-537C-4FFF-B9DA-C1C8670AA78C}" type="datetimeFigureOut">
              <a:rPr lang="en-US" smtClean="0"/>
              <a:t>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38BAE3-60B7-4868-8960-BB9D4361B962}" type="slidenum">
              <a:rPr lang="en-US" smtClean="0"/>
              <a:t>‹#›</a:t>
            </a:fld>
            <a:endParaRPr lang="en-US"/>
          </a:p>
        </p:txBody>
      </p:sp>
    </p:spTree>
    <p:extLst>
      <p:ext uri="{BB962C8B-B14F-4D97-AF65-F5344CB8AC3E}">
        <p14:creationId xmlns:p14="http://schemas.microsoft.com/office/powerpoint/2010/main" val="1012414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BB2FD26-537C-4FFF-B9DA-C1C8670AA78C}" type="datetimeFigureOut">
              <a:rPr lang="en-US" smtClean="0"/>
              <a:t>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38BAE3-60B7-4868-8960-BB9D4361B962}" type="slidenum">
              <a:rPr lang="en-US" smtClean="0"/>
              <a:t>‹#›</a:t>
            </a:fld>
            <a:endParaRPr lang="en-US"/>
          </a:p>
        </p:txBody>
      </p:sp>
    </p:spTree>
    <p:extLst>
      <p:ext uri="{BB962C8B-B14F-4D97-AF65-F5344CB8AC3E}">
        <p14:creationId xmlns:p14="http://schemas.microsoft.com/office/powerpoint/2010/main" val="1021946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34000"/>
                <a:lumOff val="66000"/>
                <a:alpha val="92000"/>
              </a:schemeClr>
            </a:gs>
            <a:gs pos="17000">
              <a:schemeClr val="accent5">
                <a:lumMod val="75000"/>
              </a:schemeClr>
            </a:gs>
            <a:gs pos="27000">
              <a:schemeClr val="accent5">
                <a:lumMod val="50000"/>
              </a:schemeClr>
            </a:gs>
            <a:gs pos="93000">
              <a:srgbClr val="5871A0"/>
            </a:gs>
            <a:gs pos="74000">
              <a:schemeClr val="accent5">
                <a:lumMod val="50000"/>
              </a:schemeClr>
            </a:gs>
            <a:gs pos="100000">
              <a:schemeClr val="accent5">
                <a:lumMod val="60000"/>
                <a:lumOff val="4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B2FD26-537C-4FFF-B9DA-C1C8670AA78C}" type="datetimeFigureOut">
              <a:rPr lang="en-US" smtClean="0"/>
              <a:t>1/9/2018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38BAE3-60B7-4868-8960-BB9D4361B962}" type="slidenum">
              <a:rPr lang="en-US" smtClean="0"/>
              <a:t>‹#›</a:t>
            </a:fld>
            <a:endParaRPr lang="en-US"/>
          </a:p>
        </p:txBody>
      </p:sp>
    </p:spTree>
    <p:extLst>
      <p:ext uri="{BB962C8B-B14F-4D97-AF65-F5344CB8AC3E}">
        <p14:creationId xmlns:p14="http://schemas.microsoft.com/office/powerpoint/2010/main" val="3160792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sanjuanco.com/DocumentCenter/Home/View/13890"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hyperlink" Target="https://www.sanjuanco.com/list.aspx"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7200" b="1" dirty="0" smtClean="0">
                <a:solidFill>
                  <a:schemeClr val="bg1"/>
                </a:solidFill>
                <a:latin typeface="Arial" panose="020B0604020202020204" pitchFamily="34" charset="0"/>
                <a:cs typeface="Arial" panose="020B0604020202020204" pitchFamily="34" charset="0"/>
              </a:rPr>
              <a:t>Planning Commission</a:t>
            </a:r>
            <a:endParaRPr lang="en-US" sz="7200" b="1" dirty="0">
              <a:solidFill>
                <a:schemeClr val="bg1"/>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524000" y="3602038"/>
            <a:ext cx="9144000" cy="2673032"/>
          </a:xfrm>
        </p:spPr>
        <p:txBody>
          <a:bodyPr>
            <a:normAutofit/>
          </a:bodyPr>
          <a:lstStyle/>
          <a:p>
            <a:r>
              <a:rPr lang="en-US" sz="4000" b="1" dirty="0" smtClean="0">
                <a:solidFill>
                  <a:schemeClr val="bg1">
                    <a:lumMod val="95000"/>
                  </a:schemeClr>
                </a:solidFill>
                <a:latin typeface="Arial" panose="020B0604020202020204" pitchFamily="34" charset="0"/>
                <a:cs typeface="Arial" panose="020B0604020202020204" pitchFamily="34" charset="0"/>
              </a:rPr>
              <a:t>January 19, 2018</a:t>
            </a:r>
          </a:p>
          <a:p>
            <a:r>
              <a:rPr lang="en-US" sz="3000" b="1" dirty="0" smtClean="0">
                <a:solidFill>
                  <a:schemeClr val="accent4">
                    <a:lumMod val="20000"/>
                    <a:lumOff val="80000"/>
                  </a:schemeClr>
                </a:solidFill>
                <a:latin typeface="Arial" panose="020B0604020202020204" pitchFamily="34" charset="0"/>
                <a:cs typeface="Arial" panose="020B0604020202020204" pitchFamily="34" charset="0"/>
              </a:rPr>
              <a:t>Comprehensive Plan 2036 Update Work Session:</a:t>
            </a:r>
            <a:r>
              <a:rPr lang="en-US" sz="3000" b="1" dirty="0" smtClean="0">
                <a:solidFill>
                  <a:schemeClr val="bg1">
                    <a:lumMod val="95000"/>
                  </a:schemeClr>
                </a:solidFill>
                <a:latin typeface="Arial" panose="020B0604020202020204" pitchFamily="34" charset="0"/>
                <a:cs typeface="Arial" panose="020B0604020202020204" pitchFamily="34" charset="0"/>
              </a:rPr>
              <a:t> </a:t>
            </a:r>
            <a:r>
              <a:rPr lang="en-US" sz="2800" b="1" dirty="0" smtClean="0">
                <a:solidFill>
                  <a:schemeClr val="bg1">
                    <a:lumMod val="95000"/>
                  </a:schemeClr>
                </a:solidFill>
                <a:latin typeface="Arial" panose="020B0604020202020204" pitchFamily="34" charset="0"/>
                <a:cs typeface="Arial" panose="020B0604020202020204" pitchFamily="34" charset="0"/>
              </a:rPr>
              <a:t>Vision Amendment Recommendations</a:t>
            </a:r>
          </a:p>
          <a:p>
            <a:endParaRPr lang="en-US" sz="2800" b="1" dirty="0" smtClean="0">
              <a:solidFill>
                <a:schemeClr val="bg1">
                  <a:lumMod val="95000"/>
                </a:schemeClr>
              </a:solidFill>
              <a:latin typeface="Arial" panose="020B0604020202020204" pitchFamily="34" charset="0"/>
              <a:cs typeface="Arial" panose="020B0604020202020204" pitchFamily="34" charset="0"/>
            </a:endParaRPr>
          </a:p>
          <a:p>
            <a:r>
              <a:rPr lang="en-US" b="1" dirty="0" smtClean="0">
                <a:solidFill>
                  <a:schemeClr val="bg1">
                    <a:lumMod val="95000"/>
                  </a:schemeClr>
                </a:solidFill>
                <a:latin typeface="Arial" panose="020B0604020202020204" pitchFamily="34" charset="0"/>
                <a:cs typeface="Arial" panose="020B0604020202020204" pitchFamily="34" charset="0"/>
              </a:rPr>
              <a:t>Adam Zack, Planner II</a:t>
            </a:r>
            <a:endParaRPr lang="en-US" sz="2800" b="1" dirty="0">
              <a:solidFill>
                <a:schemeClr val="bg1">
                  <a:lumMod val="9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89317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150636"/>
            <a:ext cx="10515600" cy="1325563"/>
          </a:xfrm>
        </p:spPr>
        <p:txBody>
          <a:bodyPr/>
          <a:lstStyle/>
          <a:p>
            <a:r>
              <a:rPr lang="en-US" b="1" dirty="0">
                <a:solidFill>
                  <a:schemeClr val="accent3">
                    <a:lumMod val="20000"/>
                    <a:lumOff val="80000"/>
                  </a:schemeClr>
                </a:solidFill>
                <a:latin typeface="Arial" panose="020B0604020202020204" pitchFamily="34" charset="0"/>
                <a:cs typeface="Arial" panose="020B0604020202020204" pitchFamily="34" charset="0"/>
              </a:rPr>
              <a:t>BASIC NEEDS (Page 25)</a:t>
            </a:r>
            <a:endParaRPr lang="en-US" dirty="0"/>
          </a:p>
        </p:txBody>
      </p:sp>
      <p:sp>
        <p:nvSpPr>
          <p:cNvPr id="3" name="Content Placeholder 2"/>
          <p:cNvSpPr>
            <a:spLocks noGrp="1"/>
          </p:cNvSpPr>
          <p:nvPr>
            <p:ph idx="1"/>
          </p:nvPr>
        </p:nvSpPr>
        <p:spPr>
          <a:xfrm>
            <a:off x="838199" y="1610592"/>
            <a:ext cx="9739745" cy="1963882"/>
          </a:xfrm>
        </p:spPr>
        <p:txBody>
          <a:bodyPr>
            <a:normAutofit fontScale="92500" lnSpcReduction="10000"/>
          </a:bodyPr>
          <a:lstStyle/>
          <a:p>
            <a:r>
              <a:rPr lang="en-US" sz="4800" b="1" dirty="0" smtClean="0">
                <a:solidFill>
                  <a:schemeClr val="accent4"/>
                </a:solidFill>
              </a:rPr>
              <a:t>Lowest Grade 63/100</a:t>
            </a:r>
          </a:p>
          <a:p>
            <a:r>
              <a:rPr lang="en-US" sz="4800" b="1" dirty="0" smtClean="0">
                <a:solidFill>
                  <a:schemeClr val="accent2"/>
                </a:solidFill>
              </a:rPr>
              <a:t>Highest Gap 4.39</a:t>
            </a:r>
          </a:p>
          <a:p>
            <a:r>
              <a:rPr lang="en-US" sz="4800" b="1" dirty="0" smtClean="0">
                <a:solidFill>
                  <a:schemeClr val="accent1">
                    <a:lumMod val="20000"/>
                    <a:lumOff val="80000"/>
                  </a:schemeClr>
                </a:solidFill>
              </a:rPr>
              <a:t>Highest Priority 4.1</a:t>
            </a:r>
            <a:endParaRPr lang="en-US" sz="4800" b="1" dirty="0">
              <a:solidFill>
                <a:schemeClr val="accent1">
                  <a:lumMod val="20000"/>
                  <a:lumOff val="80000"/>
                </a:schemeClr>
              </a:solidFill>
            </a:endParaRPr>
          </a:p>
        </p:txBody>
      </p:sp>
      <p:sp>
        <p:nvSpPr>
          <p:cNvPr id="4" name="Content Placeholder 2"/>
          <p:cNvSpPr txBox="1">
            <a:spLocks/>
          </p:cNvSpPr>
          <p:nvPr/>
        </p:nvSpPr>
        <p:spPr>
          <a:xfrm>
            <a:off x="1205611" y="3708867"/>
            <a:ext cx="10986389" cy="274319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4000" b="1" dirty="0" smtClean="0">
                <a:solidFill>
                  <a:schemeClr val="accent6">
                    <a:lumMod val="40000"/>
                    <a:lumOff val="60000"/>
                  </a:schemeClr>
                </a:solidFill>
              </a:rPr>
              <a:t>Core Issues</a:t>
            </a:r>
          </a:p>
          <a:p>
            <a:pPr lvl="1"/>
            <a:r>
              <a:rPr lang="en-US" sz="4000" dirty="0" smtClean="0">
                <a:solidFill>
                  <a:schemeClr val="bg1"/>
                </a:solidFill>
              </a:rPr>
              <a:t>Affordable Housing</a:t>
            </a:r>
          </a:p>
          <a:p>
            <a:pPr lvl="1"/>
            <a:r>
              <a:rPr lang="en-US" sz="4000" dirty="0" smtClean="0">
                <a:solidFill>
                  <a:schemeClr val="bg1"/>
                </a:solidFill>
              </a:rPr>
              <a:t>Safe Drinking Water</a:t>
            </a:r>
          </a:p>
          <a:p>
            <a:pPr lvl="1"/>
            <a:r>
              <a:rPr lang="en-US" sz="4000" dirty="0" smtClean="0">
                <a:solidFill>
                  <a:schemeClr val="bg1"/>
                </a:solidFill>
              </a:rPr>
              <a:t>Access to Healthcare</a:t>
            </a:r>
            <a:endParaRPr lang="en-US" sz="4000" dirty="0">
              <a:solidFill>
                <a:schemeClr val="bg1"/>
              </a:solidFill>
            </a:endParaRPr>
          </a:p>
        </p:txBody>
      </p:sp>
    </p:spTree>
    <p:extLst>
      <p:ext uri="{BB962C8B-B14F-4D97-AF65-F5344CB8AC3E}">
        <p14:creationId xmlns:p14="http://schemas.microsoft.com/office/powerpoint/2010/main" val="17559064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0044"/>
            <a:ext cx="10515600" cy="1325563"/>
          </a:xfrm>
        </p:spPr>
        <p:txBody>
          <a:bodyPr/>
          <a:lstStyle/>
          <a:p>
            <a:r>
              <a:rPr lang="en-US" b="1" dirty="0">
                <a:solidFill>
                  <a:schemeClr val="accent3">
                    <a:lumMod val="20000"/>
                    <a:lumOff val="80000"/>
                  </a:schemeClr>
                </a:solidFill>
                <a:latin typeface="Arial" panose="020B0604020202020204" pitchFamily="34" charset="0"/>
                <a:cs typeface="Arial" panose="020B0604020202020204" pitchFamily="34" charset="0"/>
              </a:rPr>
              <a:t>BASIC NEEDS </a:t>
            </a:r>
            <a:r>
              <a:rPr lang="en-US" b="1" dirty="0" smtClean="0">
                <a:solidFill>
                  <a:schemeClr val="accent3">
                    <a:lumMod val="20000"/>
                    <a:lumOff val="80000"/>
                  </a:schemeClr>
                </a:solidFill>
                <a:latin typeface="Arial" panose="020B0604020202020204" pitchFamily="34" charset="0"/>
                <a:cs typeface="Arial" panose="020B0604020202020204" pitchFamily="34" charset="0"/>
              </a:rPr>
              <a:t>(Page 25)</a:t>
            </a:r>
            <a:endParaRPr lang="en-US" dirty="0"/>
          </a:p>
        </p:txBody>
      </p:sp>
      <p:sp>
        <p:nvSpPr>
          <p:cNvPr id="3" name="Content Placeholder 2"/>
          <p:cNvSpPr>
            <a:spLocks noGrp="1"/>
          </p:cNvSpPr>
          <p:nvPr>
            <p:ph idx="1"/>
          </p:nvPr>
        </p:nvSpPr>
        <p:spPr>
          <a:xfrm>
            <a:off x="838200" y="1781385"/>
            <a:ext cx="9895609" cy="4554248"/>
          </a:xfrm>
        </p:spPr>
        <p:txBody>
          <a:bodyPr>
            <a:normAutofit fontScale="92500" lnSpcReduction="10000"/>
          </a:bodyPr>
          <a:lstStyle/>
          <a:p>
            <a:pPr marL="0" indent="0">
              <a:buNone/>
            </a:pPr>
            <a:r>
              <a:rPr lang="en-US" sz="4400" b="1" dirty="0" smtClean="0">
                <a:solidFill>
                  <a:schemeClr val="accent3">
                    <a:lumMod val="20000"/>
                    <a:lumOff val="80000"/>
                  </a:schemeClr>
                </a:solidFill>
              </a:rPr>
              <a:t>Is change needed?</a:t>
            </a:r>
          </a:p>
          <a:p>
            <a:pPr marL="0" indent="0">
              <a:buNone/>
            </a:pPr>
            <a:endParaRPr lang="en-US" sz="3200" dirty="0" smtClean="0">
              <a:solidFill>
                <a:schemeClr val="accent3">
                  <a:lumMod val="20000"/>
                  <a:lumOff val="80000"/>
                </a:schemeClr>
              </a:solidFill>
            </a:endParaRPr>
          </a:p>
          <a:p>
            <a:pPr marL="0" indent="0">
              <a:buNone/>
            </a:pPr>
            <a:r>
              <a:rPr lang="en-US" sz="4400" b="1" dirty="0" smtClean="0">
                <a:solidFill>
                  <a:schemeClr val="accent4">
                    <a:lumMod val="40000"/>
                    <a:lumOff val="60000"/>
                  </a:schemeClr>
                </a:solidFill>
              </a:rPr>
              <a:t>Language?</a:t>
            </a:r>
          </a:p>
          <a:p>
            <a:pPr marL="0" indent="0">
              <a:buNone/>
            </a:pPr>
            <a:endParaRPr lang="en-US" sz="3200" b="1" dirty="0" smtClean="0">
              <a:solidFill>
                <a:schemeClr val="accent2">
                  <a:lumMod val="40000"/>
                  <a:lumOff val="60000"/>
                </a:schemeClr>
              </a:solidFill>
            </a:endParaRPr>
          </a:p>
          <a:p>
            <a:pPr marL="0" indent="0">
              <a:buNone/>
            </a:pPr>
            <a:r>
              <a:rPr lang="en-US" sz="4400" b="1" dirty="0" smtClean="0">
                <a:solidFill>
                  <a:schemeClr val="accent2">
                    <a:lumMod val="40000"/>
                    <a:lumOff val="60000"/>
                  </a:schemeClr>
                </a:solidFill>
              </a:rPr>
              <a:t>Structure of statement?</a:t>
            </a:r>
          </a:p>
          <a:p>
            <a:pPr marL="0" indent="0">
              <a:buNone/>
            </a:pPr>
            <a:endParaRPr lang="en-US" sz="3200" b="1" dirty="0" smtClean="0">
              <a:solidFill>
                <a:schemeClr val="accent6">
                  <a:lumMod val="20000"/>
                  <a:lumOff val="80000"/>
                </a:schemeClr>
              </a:solidFill>
            </a:endParaRPr>
          </a:p>
          <a:p>
            <a:pPr marL="0" indent="0">
              <a:buNone/>
            </a:pPr>
            <a:r>
              <a:rPr lang="en-US" sz="4400" b="1" dirty="0" smtClean="0">
                <a:solidFill>
                  <a:schemeClr val="accent6">
                    <a:lumMod val="20000"/>
                    <a:lumOff val="80000"/>
                  </a:schemeClr>
                </a:solidFill>
              </a:rPr>
              <a:t>Additional language, something missing?</a:t>
            </a:r>
            <a:endParaRPr lang="en-US" sz="4400" b="1" dirty="0">
              <a:solidFill>
                <a:schemeClr val="accent6">
                  <a:lumMod val="20000"/>
                  <a:lumOff val="80000"/>
                </a:schemeClr>
              </a:solidFill>
            </a:endParaRPr>
          </a:p>
        </p:txBody>
      </p:sp>
    </p:spTree>
    <p:extLst>
      <p:ext uri="{BB962C8B-B14F-4D97-AF65-F5344CB8AC3E}">
        <p14:creationId xmlns:p14="http://schemas.microsoft.com/office/powerpoint/2010/main" val="3007646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556" y="308681"/>
            <a:ext cx="11627556" cy="1325563"/>
          </a:xfrm>
        </p:spPr>
        <p:txBody>
          <a:bodyPr/>
          <a:lstStyle/>
          <a:p>
            <a:r>
              <a:rPr lang="en-US" sz="3600" b="1" dirty="0" smtClean="0">
                <a:solidFill>
                  <a:schemeClr val="accent3">
                    <a:lumMod val="20000"/>
                    <a:lumOff val="80000"/>
                  </a:schemeClr>
                </a:solidFill>
                <a:latin typeface="Arial" panose="020B0604020202020204" pitchFamily="34" charset="0"/>
                <a:cs typeface="Arial" panose="020B0604020202020204" pitchFamily="34" charset="0"/>
              </a:rPr>
              <a:t>TRANSPORTATION &amp; COMMUNICATION (Page 43)</a:t>
            </a:r>
            <a:endParaRPr lang="en-US" dirty="0"/>
          </a:p>
        </p:txBody>
      </p:sp>
      <p:sp>
        <p:nvSpPr>
          <p:cNvPr id="4" name="Content Placeholder 3"/>
          <p:cNvSpPr>
            <a:spLocks noGrp="1"/>
          </p:cNvSpPr>
          <p:nvPr>
            <p:ph idx="1"/>
          </p:nvPr>
        </p:nvSpPr>
        <p:spPr/>
        <p:txBody>
          <a:bodyPr>
            <a:normAutofit fontScale="92500" lnSpcReduction="20000"/>
          </a:bodyPr>
          <a:lstStyle/>
          <a:p>
            <a:pPr marL="0" indent="0">
              <a:buNone/>
            </a:pPr>
            <a:r>
              <a:rPr lang="en-US" sz="3600" dirty="0" smtClean="0">
                <a:solidFill>
                  <a:schemeClr val="bg1"/>
                </a:solidFill>
              </a:rPr>
              <a:t>We have water, land, and air transportation systems commensurate with our island culture. On-island circulation is by means of a system of scenic rural roads with automobile, bicycle and pedestrian ways functioning without conflict. In some places, the roads are unpaved, narrow, and winding, and care is taken to maintain a rustic quality in public signs. Expansion or new construction of basic public transportation facilities occurs only on the basis of demonstrated local public need. Advanced interactive communication systems are encouraged</a:t>
            </a:r>
            <a:r>
              <a:rPr lang="en-US" sz="3600" b="1" dirty="0" smtClean="0">
                <a:solidFill>
                  <a:schemeClr val="bg1"/>
                </a:solidFill>
              </a:rPr>
              <a:t>.</a:t>
            </a:r>
            <a:endParaRPr lang="en-US" sz="3600" b="1" dirty="0">
              <a:solidFill>
                <a:schemeClr val="bg1"/>
              </a:solidFill>
            </a:endParaRPr>
          </a:p>
        </p:txBody>
      </p:sp>
    </p:spTree>
    <p:extLst>
      <p:ext uri="{BB962C8B-B14F-4D97-AF65-F5344CB8AC3E}">
        <p14:creationId xmlns:p14="http://schemas.microsoft.com/office/powerpoint/2010/main" val="682224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2534" y="105481"/>
            <a:ext cx="11446932" cy="1325563"/>
          </a:xfrm>
        </p:spPr>
        <p:txBody>
          <a:bodyPr>
            <a:normAutofit/>
          </a:bodyPr>
          <a:lstStyle/>
          <a:p>
            <a:r>
              <a:rPr lang="en-US" b="1" dirty="0" smtClean="0">
                <a:solidFill>
                  <a:schemeClr val="accent3">
                    <a:lumMod val="20000"/>
                    <a:lumOff val="80000"/>
                  </a:schemeClr>
                </a:solidFill>
                <a:latin typeface="Arial" panose="020B0604020202020204" pitchFamily="34" charset="0"/>
                <a:cs typeface="Arial" panose="020B0604020202020204" pitchFamily="34" charset="0"/>
              </a:rPr>
              <a:t>Transportation &amp; Communication </a:t>
            </a:r>
            <a:r>
              <a:rPr lang="en-US" sz="3600" b="1" dirty="0" smtClean="0">
                <a:solidFill>
                  <a:schemeClr val="accent3">
                    <a:lumMod val="20000"/>
                    <a:lumOff val="80000"/>
                  </a:schemeClr>
                </a:solidFill>
                <a:latin typeface="Arial" panose="020B0604020202020204" pitchFamily="34" charset="0"/>
                <a:cs typeface="Arial" panose="020B0604020202020204" pitchFamily="34" charset="0"/>
              </a:rPr>
              <a:t>(Page 43)</a:t>
            </a:r>
            <a:endParaRPr lang="en-US" dirty="0"/>
          </a:p>
        </p:txBody>
      </p:sp>
      <p:sp>
        <p:nvSpPr>
          <p:cNvPr id="3" name="Content Placeholder 2"/>
          <p:cNvSpPr>
            <a:spLocks noGrp="1"/>
          </p:cNvSpPr>
          <p:nvPr>
            <p:ph idx="1"/>
          </p:nvPr>
        </p:nvSpPr>
        <p:spPr>
          <a:xfrm>
            <a:off x="838200" y="1393304"/>
            <a:ext cx="10515600" cy="2102139"/>
          </a:xfrm>
        </p:spPr>
        <p:txBody>
          <a:bodyPr>
            <a:noAutofit/>
          </a:bodyPr>
          <a:lstStyle/>
          <a:p>
            <a:r>
              <a:rPr lang="en-US" sz="4400" b="1" dirty="0" smtClean="0">
                <a:solidFill>
                  <a:schemeClr val="accent4"/>
                </a:solidFill>
              </a:rPr>
              <a:t>Grade 71/100</a:t>
            </a:r>
          </a:p>
          <a:p>
            <a:r>
              <a:rPr lang="en-US" sz="4400" b="1" dirty="0" smtClean="0">
                <a:solidFill>
                  <a:schemeClr val="accent2"/>
                </a:solidFill>
              </a:rPr>
              <a:t>Gap 3.9</a:t>
            </a:r>
          </a:p>
          <a:p>
            <a:r>
              <a:rPr lang="en-US" sz="4400" b="1" dirty="0" smtClean="0">
                <a:solidFill>
                  <a:schemeClr val="accent1">
                    <a:lumMod val="20000"/>
                    <a:lumOff val="80000"/>
                  </a:schemeClr>
                </a:solidFill>
              </a:rPr>
              <a:t>Priority 2.4</a:t>
            </a:r>
            <a:endParaRPr lang="en-US" sz="4400" b="1" dirty="0">
              <a:solidFill>
                <a:schemeClr val="accent1">
                  <a:lumMod val="20000"/>
                  <a:lumOff val="80000"/>
                </a:schemeClr>
              </a:solidFill>
            </a:endParaRPr>
          </a:p>
        </p:txBody>
      </p:sp>
      <p:sp>
        <p:nvSpPr>
          <p:cNvPr id="4" name="Content Placeholder 2"/>
          <p:cNvSpPr txBox="1">
            <a:spLocks/>
          </p:cNvSpPr>
          <p:nvPr/>
        </p:nvSpPr>
        <p:spPr>
          <a:xfrm>
            <a:off x="838200" y="3688772"/>
            <a:ext cx="11260016" cy="275359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4000" b="1" dirty="0" smtClean="0">
                <a:solidFill>
                  <a:schemeClr val="accent6">
                    <a:lumMod val="40000"/>
                    <a:lumOff val="60000"/>
                  </a:schemeClr>
                </a:solidFill>
              </a:rPr>
              <a:t>Core Issues</a:t>
            </a:r>
          </a:p>
          <a:p>
            <a:pPr lvl="1"/>
            <a:r>
              <a:rPr lang="en-US" sz="4000" dirty="0" smtClean="0">
                <a:solidFill>
                  <a:schemeClr val="bg1"/>
                </a:solidFill>
              </a:rPr>
              <a:t>Bike and </a:t>
            </a:r>
            <a:r>
              <a:rPr lang="en-US" sz="4000" dirty="0">
                <a:solidFill>
                  <a:schemeClr val="bg1"/>
                </a:solidFill>
              </a:rPr>
              <a:t>P</a:t>
            </a:r>
            <a:r>
              <a:rPr lang="en-US" sz="4000" dirty="0" smtClean="0">
                <a:solidFill>
                  <a:schemeClr val="bg1"/>
                </a:solidFill>
              </a:rPr>
              <a:t>edestrian Safety</a:t>
            </a:r>
          </a:p>
          <a:p>
            <a:pPr lvl="1"/>
            <a:r>
              <a:rPr lang="en-US" sz="4000" dirty="0" smtClean="0">
                <a:solidFill>
                  <a:schemeClr val="bg1"/>
                </a:solidFill>
              </a:rPr>
              <a:t>Reliance on Car for day-to-day needs</a:t>
            </a:r>
          </a:p>
          <a:p>
            <a:pPr lvl="1"/>
            <a:r>
              <a:rPr lang="en-US" sz="4000" dirty="0" smtClean="0">
                <a:solidFill>
                  <a:schemeClr val="bg1"/>
                </a:solidFill>
              </a:rPr>
              <a:t>Inclusion of Communication</a:t>
            </a:r>
            <a:endParaRPr lang="en-US" sz="4000" dirty="0">
              <a:solidFill>
                <a:schemeClr val="bg1"/>
              </a:solidFill>
            </a:endParaRPr>
          </a:p>
        </p:txBody>
      </p:sp>
    </p:spTree>
    <p:extLst>
      <p:ext uri="{BB962C8B-B14F-4D97-AF65-F5344CB8AC3E}">
        <p14:creationId xmlns:p14="http://schemas.microsoft.com/office/powerpoint/2010/main" val="38666187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90688"/>
            <a:ext cx="10515600" cy="4504171"/>
          </a:xfrm>
        </p:spPr>
        <p:txBody>
          <a:bodyPr>
            <a:noAutofit/>
          </a:bodyPr>
          <a:lstStyle/>
          <a:p>
            <a:pPr marL="0" indent="0">
              <a:buNone/>
            </a:pPr>
            <a:r>
              <a:rPr lang="en-US" sz="4000" b="1" dirty="0">
                <a:solidFill>
                  <a:schemeClr val="accent3">
                    <a:lumMod val="20000"/>
                    <a:lumOff val="80000"/>
                  </a:schemeClr>
                </a:solidFill>
              </a:rPr>
              <a:t>Is change needed?</a:t>
            </a:r>
          </a:p>
          <a:p>
            <a:pPr marL="0" indent="0">
              <a:buNone/>
            </a:pPr>
            <a:endParaRPr lang="en-US" sz="2500" dirty="0">
              <a:solidFill>
                <a:schemeClr val="accent3">
                  <a:lumMod val="20000"/>
                  <a:lumOff val="80000"/>
                </a:schemeClr>
              </a:solidFill>
            </a:endParaRPr>
          </a:p>
          <a:p>
            <a:pPr marL="0" indent="0">
              <a:buNone/>
            </a:pPr>
            <a:r>
              <a:rPr lang="en-US" sz="4000" b="1" dirty="0">
                <a:solidFill>
                  <a:schemeClr val="accent4">
                    <a:lumMod val="40000"/>
                    <a:lumOff val="60000"/>
                  </a:schemeClr>
                </a:solidFill>
              </a:rPr>
              <a:t>Language?</a:t>
            </a:r>
          </a:p>
          <a:p>
            <a:pPr marL="0" indent="0">
              <a:buNone/>
            </a:pPr>
            <a:endParaRPr lang="en-US" sz="2500" b="1" dirty="0">
              <a:solidFill>
                <a:schemeClr val="accent2">
                  <a:lumMod val="40000"/>
                  <a:lumOff val="60000"/>
                </a:schemeClr>
              </a:solidFill>
            </a:endParaRPr>
          </a:p>
          <a:p>
            <a:pPr marL="0" indent="0">
              <a:buNone/>
            </a:pPr>
            <a:r>
              <a:rPr lang="en-US" sz="4000" b="1" dirty="0">
                <a:solidFill>
                  <a:schemeClr val="accent2">
                    <a:lumMod val="40000"/>
                    <a:lumOff val="60000"/>
                  </a:schemeClr>
                </a:solidFill>
              </a:rPr>
              <a:t>Structure of statement?</a:t>
            </a:r>
          </a:p>
          <a:p>
            <a:pPr marL="0" indent="0">
              <a:buNone/>
            </a:pPr>
            <a:endParaRPr lang="en-US" sz="2500" b="1" dirty="0">
              <a:solidFill>
                <a:schemeClr val="accent6">
                  <a:lumMod val="20000"/>
                  <a:lumOff val="80000"/>
                </a:schemeClr>
              </a:solidFill>
            </a:endParaRPr>
          </a:p>
          <a:p>
            <a:pPr marL="0" indent="0">
              <a:buNone/>
            </a:pPr>
            <a:r>
              <a:rPr lang="en-US" sz="4000" b="1" dirty="0">
                <a:solidFill>
                  <a:schemeClr val="accent6">
                    <a:lumMod val="20000"/>
                    <a:lumOff val="80000"/>
                  </a:schemeClr>
                </a:solidFill>
              </a:rPr>
              <a:t>Additional language, something missing?</a:t>
            </a:r>
          </a:p>
        </p:txBody>
      </p:sp>
      <p:sp>
        <p:nvSpPr>
          <p:cNvPr id="4" name="Title 1"/>
          <p:cNvSpPr txBox="1">
            <a:spLocks/>
          </p:cNvSpPr>
          <p:nvPr/>
        </p:nvSpPr>
        <p:spPr>
          <a:xfrm>
            <a:off x="372534" y="105481"/>
            <a:ext cx="1144693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smtClean="0">
                <a:solidFill>
                  <a:schemeClr val="accent3">
                    <a:lumMod val="20000"/>
                    <a:lumOff val="80000"/>
                  </a:schemeClr>
                </a:solidFill>
                <a:latin typeface="Arial" panose="020B0604020202020204" pitchFamily="34" charset="0"/>
                <a:cs typeface="Arial" panose="020B0604020202020204" pitchFamily="34" charset="0"/>
              </a:rPr>
              <a:t>Transportation &amp; Communication </a:t>
            </a:r>
            <a:r>
              <a:rPr lang="en-US" sz="3600" b="1" smtClean="0">
                <a:solidFill>
                  <a:schemeClr val="accent3">
                    <a:lumMod val="20000"/>
                    <a:lumOff val="80000"/>
                  </a:schemeClr>
                </a:solidFill>
                <a:latin typeface="Arial" panose="020B0604020202020204" pitchFamily="34" charset="0"/>
                <a:cs typeface="Arial" panose="020B0604020202020204" pitchFamily="34" charset="0"/>
              </a:rPr>
              <a:t>(Page 43)</a:t>
            </a:r>
            <a:endParaRPr lang="en-US" dirty="0"/>
          </a:p>
        </p:txBody>
      </p:sp>
    </p:spTree>
    <p:extLst>
      <p:ext uri="{BB962C8B-B14F-4D97-AF65-F5344CB8AC3E}">
        <p14:creationId xmlns:p14="http://schemas.microsoft.com/office/powerpoint/2010/main" val="243726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3">
                    <a:lumMod val="20000"/>
                    <a:lumOff val="80000"/>
                  </a:schemeClr>
                </a:solidFill>
                <a:latin typeface="Arial" panose="020B0604020202020204" pitchFamily="34" charset="0"/>
                <a:cs typeface="Arial" panose="020B0604020202020204" pitchFamily="34" charset="0"/>
              </a:rPr>
              <a:t>ECONOMY  </a:t>
            </a:r>
            <a:r>
              <a:rPr lang="en-US" b="1" dirty="0" smtClean="0">
                <a:solidFill>
                  <a:schemeClr val="accent3">
                    <a:lumMod val="20000"/>
                    <a:lumOff val="80000"/>
                  </a:schemeClr>
                </a:solidFill>
                <a:latin typeface="Arial" panose="020B0604020202020204" pitchFamily="34" charset="0"/>
                <a:cs typeface="Arial" panose="020B0604020202020204" pitchFamily="34" charset="0"/>
              </a:rPr>
              <a:t>(Page 31)</a:t>
            </a:r>
            <a:endParaRPr lang="en-US" dirty="0"/>
          </a:p>
        </p:txBody>
      </p:sp>
      <p:sp>
        <p:nvSpPr>
          <p:cNvPr id="4" name="Content Placeholder 3"/>
          <p:cNvSpPr>
            <a:spLocks noGrp="1"/>
          </p:cNvSpPr>
          <p:nvPr>
            <p:ph idx="1"/>
          </p:nvPr>
        </p:nvSpPr>
        <p:spPr/>
        <p:txBody>
          <a:bodyPr>
            <a:normAutofit fontScale="77500" lnSpcReduction="20000"/>
          </a:bodyPr>
          <a:lstStyle/>
          <a:p>
            <a:pPr marL="0" indent="0">
              <a:buNone/>
            </a:pPr>
            <a:r>
              <a:rPr lang="en-US" sz="3600" dirty="0" smtClean="0">
                <a:solidFill>
                  <a:schemeClr val="bg1"/>
                </a:solidFill>
              </a:rPr>
              <a:t>We support a pattern of economic growth and development which serves the needs of our community, and which recognizes the rural, residential, quiet, agricultural, marine and isolated nature of the islands. Our economy comprises a wide spectrum of stable, year-round activities that provide employment for islanders. We support and encourage traditional industries including forestry, farming, aquaculture, construction, fishing and tourism without jeopardizing the resources on which they depend. We have home occupations and cottage industries which are compatible with surrounding neighborhoods. We encourage new ideas and new technology for improving the quality and profitability of our goods and services. Value-added activities are encouraged. Environmental conservation and sustainable development are balanced.</a:t>
            </a:r>
            <a:endParaRPr lang="en-US" sz="3600" b="1" dirty="0">
              <a:solidFill>
                <a:schemeClr val="bg1"/>
              </a:solidFill>
            </a:endParaRPr>
          </a:p>
        </p:txBody>
      </p:sp>
    </p:spTree>
    <p:extLst>
      <p:ext uri="{BB962C8B-B14F-4D97-AF65-F5344CB8AC3E}">
        <p14:creationId xmlns:p14="http://schemas.microsoft.com/office/powerpoint/2010/main" val="27115052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6771"/>
            <a:ext cx="10515600" cy="1325563"/>
          </a:xfrm>
        </p:spPr>
        <p:txBody>
          <a:bodyPr>
            <a:normAutofit/>
          </a:bodyPr>
          <a:lstStyle/>
          <a:p>
            <a:r>
              <a:rPr lang="en-US" b="1" dirty="0" smtClean="0">
                <a:solidFill>
                  <a:schemeClr val="accent3">
                    <a:lumMod val="20000"/>
                    <a:lumOff val="80000"/>
                  </a:schemeClr>
                </a:solidFill>
                <a:latin typeface="Arial" panose="020B0604020202020204" pitchFamily="34" charset="0"/>
                <a:cs typeface="Arial" panose="020B0604020202020204" pitchFamily="34" charset="0"/>
              </a:rPr>
              <a:t>ECONOMY </a:t>
            </a:r>
            <a:r>
              <a:rPr lang="en-US" b="1" dirty="0">
                <a:solidFill>
                  <a:schemeClr val="accent3">
                    <a:lumMod val="20000"/>
                    <a:lumOff val="80000"/>
                  </a:schemeClr>
                </a:solidFill>
                <a:latin typeface="Arial" panose="020B0604020202020204" pitchFamily="34" charset="0"/>
                <a:cs typeface="Arial" panose="020B0604020202020204" pitchFamily="34" charset="0"/>
              </a:rPr>
              <a:t>(Page 25)</a:t>
            </a:r>
            <a:endParaRPr lang="en-US" dirty="0"/>
          </a:p>
        </p:txBody>
      </p:sp>
      <p:sp>
        <p:nvSpPr>
          <p:cNvPr id="3" name="Content Placeholder 2"/>
          <p:cNvSpPr>
            <a:spLocks noGrp="1"/>
          </p:cNvSpPr>
          <p:nvPr>
            <p:ph idx="1"/>
          </p:nvPr>
        </p:nvSpPr>
        <p:spPr>
          <a:xfrm>
            <a:off x="838200" y="1472334"/>
            <a:ext cx="11080173" cy="2424258"/>
          </a:xfrm>
        </p:spPr>
        <p:txBody>
          <a:bodyPr>
            <a:normAutofit/>
          </a:bodyPr>
          <a:lstStyle/>
          <a:p>
            <a:r>
              <a:rPr lang="en-US" sz="4400" b="1" dirty="0" smtClean="0">
                <a:solidFill>
                  <a:schemeClr val="accent4"/>
                </a:solidFill>
              </a:rPr>
              <a:t>Grade 75/100</a:t>
            </a:r>
          </a:p>
          <a:p>
            <a:r>
              <a:rPr lang="en-US" sz="4400" b="1" dirty="0" smtClean="0">
                <a:solidFill>
                  <a:schemeClr val="accent2"/>
                </a:solidFill>
              </a:rPr>
              <a:t>Gap 3.4</a:t>
            </a:r>
          </a:p>
          <a:p>
            <a:r>
              <a:rPr lang="en-US" sz="4400" b="1" dirty="0" smtClean="0">
                <a:solidFill>
                  <a:schemeClr val="accent1">
                    <a:lumMod val="20000"/>
                    <a:lumOff val="80000"/>
                  </a:schemeClr>
                </a:solidFill>
              </a:rPr>
              <a:t>Priority 2.5</a:t>
            </a:r>
            <a:endParaRPr lang="en-US" sz="4400" b="1" dirty="0">
              <a:solidFill>
                <a:schemeClr val="accent1">
                  <a:lumMod val="20000"/>
                  <a:lumOff val="80000"/>
                </a:schemeClr>
              </a:solidFill>
            </a:endParaRPr>
          </a:p>
        </p:txBody>
      </p:sp>
      <p:sp>
        <p:nvSpPr>
          <p:cNvPr id="4" name="Content Placeholder 2"/>
          <p:cNvSpPr txBox="1">
            <a:spLocks/>
          </p:cNvSpPr>
          <p:nvPr/>
        </p:nvSpPr>
        <p:spPr>
          <a:xfrm>
            <a:off x="838200" y="3896592"/>
            <a:ext cx="11248294" cy="258920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600" b="1" dirty="0" smtClean="0">
                <a:solidFill>
                  <a:schemeClr val="accent6">
                    <a:lumMod val="40000"/>
                    <a:lumOff val="60000"/>
                  </a:schemeClr>
                </a:solidFill>
              </a:rPr>
              <a:t>Core </a:t>
            </a:r>
            <a:r>
              <a:rPr lang="en-US" sz="3600" b="1" dirty="0">
                <a:solidFill>
                  <a:schemeClr val="accent6">
                    <a:lumMod val="40000"/>
                    <a:lumOff val="60000"/>
                  </a:schemeClr>
                </a:solidFill>
              </a:rPr>
              <a:t>i</a:t>
            </a:r>
            <a:r>
              <a:rPr lang="en-US" sz="3600" b="1" dirty="0" smtClean="0">
                <a:solidFill>
                  <a:schemeClr val="accent6">
                    <a:lumMod val="40000"/>
                    <a:lumOff val="60000"/>
                  </a:schemeClr>
                </a:solidFill>
              </a:rPr>
              <a:t>ssues</a:t>
            </a:r>
          </a:p>
          <a:p>
            <a:pPr lvl="1"/>
            <a:r>
              <a:rPr lang="en-US" sz="3200" dirty="0" smtClean="0">
                <a:solidFill>
                  <a:schemeClr val="bg1"/>
                </a:solidFill>
              </a:rPr>
              <a:t>Housing affordability and workforce</a:t>
            </a:r>
          </a:p>
          <a:p>
            <a:pPr lvl="1"/>
            <a:r>
              <a:rPr lang="en-US" sz="3200" dirty="0" smtClean="0">
                <a:solidFill>
                  <a:schemeClr val="bg1"/>
                </a:solidFill>
              </a:rPr>
              <a:t>Changes in resource-based economy</a:t>
            </a:r>
          </a:p>
          <a:p>
            <a:pPr lvl="1"/>
            <a:r>
              <a:rPr lang="en-US" sz="3200" dirty="0" smtClean="0">
                <a:solidFill>
                  <a:schemeClr val="bg1"/>
                </a:solidFill>
              </a:rPr>
              <a:t>Impacts of tourism</a:t>
            </a:r>
          </a:p>
          <a:p>
            <a:pPr lvl="1"/>
            <a:r>
              <a:rPr lang="en-US" sz="3200" dirty="0" smtClean="0">
                <a:solidFill>
                  <a:schemeClr val="bg1"/>
                </a:solidFill>
              </a:rPr>
              <a:t>Year-round, living wage jobs</a:t>
            </a:r>
            <a:endParaRPr lang="en-US" sz="3200" dirty="0">
              <a:solidFill>
                <a:schemeClr val="bg1"/>
              </a:solidFill>
            </a:endParaRPr>
          </a:p>
        </p:txBody>
      </p:sp>
    </p:spTree>
    <p:extLst>
      <p:ext uri="{BB962C8B-B14F-4D97-AF65-F5344CB8AC3E}">
        <p14:creationId xmlns:p14="http://schemas.microsoft.com/office/powerpoint/2010/main" val="1539092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3">
                    <a:lumMod val="20000"/>
                    <a:lumOff val="80000"/>
                  </a:schemeClr>
                </a:solidFill>
                <a:latin typeface="Arial" panose="020B0604020202020204" pitchFamily="34" charset="0"/>
                <a:cs typeface="Arial" panose="020B0604020202020204" pitchFamily="34" charset="0"/>
              </a:rPr>
              <a:t>ECONOMY (Page 25)</a:t>
            </a:r>
            <a:endParaRPr lang="en-US" dirty="0"/>
          </a:p>
        </p:txBody>
      </p:sp>
      <p:sp>
        <p:nvSpPr>
          <p:cNvPr id="6" name="Content Placeholder 2"/>
          <p:cNvSpPr>
            <a:spLocks noGrp="1"/>
          </p:cNvSpPr>
          <p:nvPr>
            <p:ph idx="1"/>
          </p:nvPr>
        </p:nvSpPr>
        <p:spPr/>
        <p:txBody>
          <a:bodyPr>
            <a:noAutofit/>
          </a:bodyPr>
          <a:lstStyle/>
          <a:p>
            <a:pPr marL="0" indent="0">
              <a:buNone/>
            </a:pPr>
            <a:r>
              <a:rPr lang="en-US" sz="4000" b="1" dirty="0">
                <a:solidFill>
                  <a:schemeClr val="accent3">
                    <a:lumMod val="20000"/>
                    <a:lumOff val="80000"/>
                  </a:schemeClr>
                </a:solidFill>
              </a:rPr>
              <a:t>Is change needed?</a:t>
            </a:r>
          </a:p>
          <a:p>
            <a:pPr marL="0" indent="0">
              <a:buNone/>
            </a:pPr>
            <a:endParaRPr lang="en-US" sz="3000" dirty="0">
              <a:solidFill>
                <a:schemeClr val="accent3">
                  <a:lumMod val="20000"/>
                  <a:lumOff val="80000"/>
                </a:schemeClr>
              </a:solidFill>
            </a:endParaRPr>
          </a:p>
          <a:p>
            <a:pPr marL="0" indent="0">
              <a:buNone/>
            </a:pPr>
            <a:r>
              <a:rPr lang="en-US" sz="4000" b="1" dirty="0">
                <a:solidFill>
                  <a:schemeClr val="accent4">
                    <a:lumMod val="40000"/>
                    <a:lumOff val="60000"/>
                  </a:schemeClr>
                </a:solidFill>
              </a:rPr>
              <a:t>Language?</a:t>
            </a:r>
          </a:p>
          <a:p>
            <a:pPr marL="0" indent="0">
              <a:buNone/>
            </a:pPr>
            <a:endParaRPr lang="en-US" sz="3000" b="1" dirty="0">
              <a:solidFill>
                <a:schemeClr val="accent2">
                  <a:lumMod val="40000"/>
                  <a:lumOff val="60000"/>
                </a:schemeClr>
              </a:solidFill>
            </a:endParaRPr>
          </a:p>
          <a:p>
            <a:pPr marL="0" indent="0">
              <a:buNone/>
            </a:pPr>
            <a:r>
              <a:rPr lang="en-US" sz="4000" b="1" dirty="0">
                <a:solidFill>
                  <a:schemeClr val="accent2">
                    <a:lumMod val="40000"/>
                    <a:lumOff val="60000"/>
                  </a:schemeClr>
                </a:solidFill>
              </a:rPr>
              <a:t>Structure of statement?</a:t>
            </a:r>
          </a:p>
          <a:p>
            <a:pPr marL="0" indent="0">
              <a:buNone/>
            </a:pPr>
            <a:endParaRPr lang="en-US" sz="3000" b="1" dirty="0">
              <a:solidFill>
                <a:schemeClr val="accent6">
                  <a:lumMod val="20000"/>
                  <a:lumOff val="80000"/>
                </a:schemeClr>
              </a:solidFill>
            </a:endParaRPr>
          </a:p>
          <a:p>
            <a:pPr marL="0" indent="0">
              <a:buNone/>
            </a:pPr>
            <a:r>
              <a:rPr lang="en-US" sz="4000" b="1" dirty="0">
                <a:solidFill>
                  <a:schemeClr val="accent6">
                    <a:lumMod val="20000"/>
                    <a:lumOff val="80000"/>
                  </a:schemeClr>
                </a:solidFill>
              </a:rPr>
              <a:t>Additional language, something missing?</a:t>
            </a:r>
          </a:p>
        </p:txBody>
      </p:sp>
    </p:spTree>
    <p:extLst>
      <p:ext uri="{BB962C8B-B14F-4D97-AF65-F5344CB8AC3E}">
        <p14:creationId xmlns:p14="http://schemas.microsoft.com/office/powerpoint/2010/main" val="7849485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3213"/>
            <a:ext cx="10515600" cy="1325563"/>
          </a:xfrm>
        </p:spPr>
        <p:txBody>
          <a:bodyPr/>
          <a:lstStyle/>
          <a:p>
            <a:r>
              <a:rPr lang="en-US" b="1" dirty="0" smtClean="0">
                <a:solidFill>
                  <a:schemeClr val="accent3">
                    <a:lumMod val="20000"/>
                    <a:lumOff val="80000"/>
                  </a:schemeClr>
                </a:solidFill>
                <a:latin typeface="Arial" panose="020B0604020202020204" pitchFamily="34" charset="0"/>
                <a:cs typeface="Arial" panose="020B0604020202020204" pitchFamily="34" charset="0"/>
              </a:rPr>
              <a:t>ENERGY AND RESOURCES </a:t>
            </a:r>
            <a:r>
              <a:rPr lang="en-US" b="1" dirty="0">
                <a:solidFill>
                  <a:schemeClr val="accent3">
                    <a:lumMod val="20000"/>
                    <a:lumOff val="80000"/>
                  </a:schemeClr>
                </a:solidFill>
                <a:latin typeface="Arial" panose="020B0604020202020204" pitchFamily="34" charset="0"/>
                <a:cs typeface="Arial" panose="020B0604020202020204" pitchFamily="34" charset="0"/>
              </a:rPr>
              <a:t>(</a:t>
            </a:r>
            <a:r>
              <a:rPr lang="en-US" b="1" dirty="0" smtClean="0">
                <a:solidFill>
                  <a:schemeClr val="accent3">
                    <a:lumMod val="20000"/>
                    <a:lumOff val="80000"/>
                  </a:schemeClr>
                </a:solidFill>
                <a:latin typeface="Arial" panose="020B0604020202020204" pitchFamily="34" charset="0"/>
                <a:cs typeface="Arial" panose="020B0604020202020204" pitchFamily="34" charset="0"/>
              </a:rPr>
              <a:t>Page 49)</a:t>
            </a:r>
            <a:endParaRPr lang="en-US" dirty="0"/>
          </a:p>
        </p:txBody>
      </p:sp>
      <p:sp>
        <p:nvSpPr>
          <p:cNvPr id="4" name="Content Placeholder 3"/>
          <p:cNvSpPr>
            <a:spLocks noGrp="1"/>
          </p:cNvSpPr>
          <p:nvPr>
            <p:ph idx="1"/>
          </p:nvPr>
        </p:nvSpPr>
        <p:spPr/>
        <p:txBody>
          <a:bodyPr>
            <a:normAutofit/>
          </a:bodyPr>
          <a:lstStyle/>
          <a:p>
            <a:pPr marL="0" indent="0">
              <a:buNone/>
            </a:pPr>
            <a:r>
              <a:rPr lang="en-US" sz="3600" dirty="0" smtClean="0">
                <a:solidFill>
                  <a:schemeClr val="bg1"/>
                </a:solidFill>
              </a:rPr>
              <a:t>Our community fosters resource and energy conservation. Energy independence is encouraged. Recycling, solid waste, and sewage treatment are managed within the confines of each island in an environmentally sound manner. Renewable natural resources are used on a sustainable basis. Nonrenewable resources are conserved wherever possible and practical.</a:t>
            </a:r>
            <a:endParaRPr lang="en-US" sz="3600" b="1" dirty="0">
              <a:solidFill>
                <a:schemeClr val="bg1"/>
              </a:solidFill>
            </a:endParaRPr>
          </a:p>
        </p:txBody>
      </p:sp>
    </p:spTree>
    <p:extLst>
      <p:ext uri="{BB962C8B-B14F-4D97-AF65-F5344CB8AC3E}">
        <p14:creationId xmlns:p14="http://schemas.microsoft.com/office/powerpoint/2010/main" val="23275029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8680"/>
            <a:ext cx="10515600" cy="1325563"/>
          </a:xfrm>
        </p:spPr>
        <p:txBody>
          <a:bodyPr>
            <a:normAutofit/>
          </a:bodyPr>
          <a:lstStyle/>
          <a:p>
            <a:r>
              <a:rPr lang="en-US" b="1" dirty="0">
                <a:solidFill>
                  <a:schemeClr val="accent3">
                    <a:lumMod val="20000"/>
                    <a:lumOff val="80000"/>
                  </a:schemeClr>
                </a:solidFill>
                <a:latin typeface="Arial" panose="020B0604020202020204" pitchFamily="34" charset="0"/>
                <a:cs typeface="Arial" panose="020B0604020202020204" pitchFamily="34" charset="0"/>
              </a:rPr>
              <a:t>ENERGY AND RESOURCES </a:t>
            </a:r>
            <a:r>
              <a:rPr lang="en-US" b="1" dirty="0" smtClean="0">
                <a:solidFill>
                  <a:schemeClr val="accent3">
                    <a:lumMod val="20000"/>
                    <a:lumOff val="80000"/>
                  </a:schemeClr>
                </a:solidFill>
                <a:latin typeface="Arial" panose="020B0604020202020204" pitchFamily="34" charset="0"/>
                <a:cs typeface="Arial" panose="020B0604020202020204" pitchFamily="34" charset="0"/>
              </a:rPr>
              <a:t>(</a:t>
            </a:r>
            <a:r>
              <a:rPr lang="en-US" b="1" dirty="0">
                <a:solidFill>
                  <a:schemeClr val="accent3">
                    <a:lumMod val="20000"/>
                    <a:lumOff val="80000"/>
                  </a:schemeClr>
                </a:solidFill>
                <a:latin typeface="Arial" panose="020B0604020202020204" pitchFamily="34" charset="0"/>
                <a:cs typeface="Arial" panose="020B0604020202020204" pitchFamily="34" charset="0"/>
              </a:rPr>
              <a:t>Page 49)</a:t>
            </a:r>
            <a:endParaRPr lang="en-US" dirty="0"/>
          </a:p>
        </p:txBody>
      </p:sp>
      <p:sp>
        <p:nvSpPr>
          <p:cNvPr id="3" name="Content Placeholder 2"/>
          <p:cNvSpPr>
            <a:spLocks noGrp="1"/>
          </p:cNvSpPr>
          <p:nvPr>
            <p:ph idx="1"/>
          </p:nvPr>
        </p:nvSpPr>
        <p:spPr>
          <a:xfrm>
            <a:off x="838200" y="1607415"/>
            <a:ext cx="5175738" cy="2413867"/>
          </a:xfrm>
        </p:spPr>
        <p:txBody>
          <a:bodyPr>
            <a:normAutofit/>
          </a:bodyPr>
          <a:lstStyle/>
          <a:p>
            <a:r>
              <a:rPr lang="en-US" sz="4400" b="1" dirty="0" smtClean="0">
                <a:solidFill>
                  <a:schemeClr val="accent4"/>
                </a:solidFill>
              </a:rPr>
              <a:t>Grade 83/100</a:t>
            </a:r>
          </a:p>
          <a:p>
            <a:r>
              <a:rPr lang="en-US" sz="4400" b="1" dirty="0" smtClean="0">
                <a:solidFill>
                  <a:schemeClr val="accent2"/>
                </a:solidFill>
              </a:rPr>
              <a:t>Gap 3.9</a:t>
            </a:r>
          </a:p>
          <a:p>
            <a:r>
              <a:rPr lang="en-US" sz="4400" b="1" dirty="0" smtClean="0">
                <a:solidFill>
                  <a:schemeClr val="accent1">
                    <a:lumMod val="20000"/>
                    <a:lumOff val="80000"/>
                  </a:schemeClr>
                </a:solidFill>
              </a:rPr>
              <a:t>Priority 2.7</a:t>
            </a:r>
            <a:endParaRPr lang="en-US" sz="4400" b="1" dirty="0">
              <a:solidFill>
                <a:schemeClr val="accent1">
                  <a:lumMod val="20000"/>
                  <a:lumOff val="80000"/>
                </a:schemeClr>
              </a:solidFill>
            </a:endParaRPr>
          </a:p>
        </p:txBody>
      </p:sp>
      <p:sp>
        <p:nvSpPr>
          <p:cNvPr id="4" name="Content Placeholder 2"/>
          <p:cNvSpPr txBox="1">
            <a:spLocks/>
          </p:cNvSpPr>
          <p:nvPr/>
        </p:nvSpPr>
        <p:spPr>
          <a:xfrm>
            <a:off x="838200" y="4021282"/>
            <a:ext cx="11248293" cy="2578810"/>
          </a:xfrm>
          <a:prstGeom prst="rect">
            <a:avLst/>
          </a:prstGeom>
        </p:spPr>
        <p:txBody>
          <a:bodyPr vert="horz" lIns="91440" tIns="45720" rIns="91440" bIns="45720" numCol="2"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4400" b="1" dirty="0" smtClean="0">
                <a:solidFill>
                  <a:schemeClr val="accent6">
                    <a:lumMod val="40000"/>
                    <a:lumOff val="60000"/>
                  </a:schemeClr>
                </a:solidFill>
              </a:rPr>
              <a:t>Core issues</a:t>
            </a:r>
          </a:p>
          <a:p>
            <a:pPr lvl="1"/>
            <a:r>
              <a:rPr lang="en-US" sz="4000" dirty="0" smtClean="0">
                <a:solidFill>
                  <a:schemeClr val="bg1"/>
                </a:solidFill>
              </a:rPr>
              <a:t>Waste Reduction</a:t>
            </a:r>
          </a:p>
          <a:p>
            <a:pPr lvl="1"/>
            <a:r>
              <a:rPr lang="en-US" sz="4000" dirty="0">
                <a:solidFill>
                  <a:schemeClr val="bg1"/>
                </a:solidFill>
              </a:rPr>
              <a:t>R</a:t>
            </a:r>
            <a:r>
              <a:rPr lang="en-US" sz="4000" dirty="0" smtClean="0">
                <a:solidFill>
                  <a:schemeClr val="bg1"/>
                </a:solidFill>
              </a:rPr>
              <a:t>ecycling</a:t>
            </a:r>
          </a:p>
          <a:p>
            <a:pPr lvl="1"/>
            <a:r>
              <a:rPr lang="en-US" sz="4000" dirty="0" smtClean="0">
                <a:solidFill>
                  <a:schemeClr val="bg1"/>
                </a:solidFill>
              </a:rPr>
              <a:t>Water resources</a:t>
            </a:r>
          </a:p>
          <a:p>
            <a:pPr lvl="1"/>
            <a:endParaRPr lang="en-US" sz="4000" dirty="0" smtClean="0">
              <a:solidFill>
                <a:schemeClr val="bg1"/>
              </a:solidFill>
            </a:endParaRPr>
          </a:p>
          <a:p>
            <a:pPr marL="338138" lvl="1" indent="-338138"/>
            <a:r>
              <a:rPr lang="en-US" sz="4000" dirty="0" smtClean="0">
                <a:solidFill>
                  <a:schemeClr val="bg1"/>
                </a:solidFill>
              </a:rPr>
              <a:t>Climate change not included</a:t>
            </a:r>
          </a:p>
        </p:txBody>
      </p:sp>
    </p:spTree>
    <p:extLst>
      <p:ext uri="{BB962C8B-B14F-4D97-AF65-F5344CB8AC3E}">
        <p14:creationId xmlns:p14="http://schemas.microsoft.com/office/powerpoint/2010/main" val="1486879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2"/>
                </a:solidFill>
              </a:rPr>
              <a:t>Purpose</a:t>
            </a:r>
            <a:endParaRPr lang="en-US" b="1" dirty="0">
              <a:solidFill>
                <a:schemeClr val="bg2"/>
              </a:solidFill>
            </a:endParaRPr>
          </a:p>
        </p:txBody>
      </p:sp>
      <p:sp>
        <p:nvSpPr>
          <p:cNvPr id="4" name="Rectangle 3"/>
          <p:cNvSpPr/>
          <p:nvPr/>
        </p:nvSpPr>
        <p:spPr>
          <a:xfrm>
            <a:off x="4183380" y="3589020"/>
            <a:ext cx="6526530" cy="24003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p:txBody>
          <a:bodyPr>
            <a:normAutofit/>
          </a:bodyPr>
          <a:lstStyle/>
          <a:p>
            <a:r>
              <a:rPr lang="en-US" sz="3200" dirty="0" smtClean="0">
                <a:solidFill>
                  <a:schemeClr val="bg1"/>
                </a:solidFill>
              </a:rPr>
              <a:t>Review existing Vision for potential amendments</a:t>
            </a:r>
          </a:p>
          <a:p>
            <a:endParaRPr lang="en-US" sz="3200" dirty="0" smtClean="0">
              <a:solidFill>
                <a:schemeClr val="bg1"/>
              </a:solidFill>
            </a:endParaRPr>
          </a:p>
          <a:p>
            <a:r>
              <a:rPr lang="en-US" sz="3200" dirty="0">
                <a:solidFill>
                  <a:schemeClr val="bg1"/>
                </a:solidFill>
              </a:rPr>
              <a:t>Summarize public feedback from Vision Update 2036 report. </a:t>
            </a:r>
            <a:r>
              <a:rPr lang="en-US" sz="2000" dirty="0">
                <a:solidFill>
                  <a:schemeClr val="bg1"/>
                </a:solidFill>
              </a:rPr>
              <a:t>Document link: </a:t>
            </a:r>
            <a:r>
              <a:rPr lang="en-US" sz="1800" dirty="0">
                <a:solidFill>
                  <a:schemeClr val="accent4">
                    <a:lumMod val="60000"/>
                    <a:lumOff val="40000"/>
                  </a:schemeClr>
                </a:solidFill>
                <a:hlinkClick r:id="rId3"/>
              </a:rPr>
              <a:t>https://</a:t>
            </a:r>
            <a:r>
              <a:rPr lang="en-US" sz="1800" dirty="0" smtClean="0">
                <a:solidFill>
                  <a:schemeClr val="accent4">
                    <a:lumMod val="60000"/>
                    <a:lumOff val="40000"/>
                  </a:schemeClr>
                </a:solidFill>
                <a:hlinkClick r:id="rId3"/>
              </a:rPr>
              <a:t>www.sanjuanco.com/DocumentCenter/Home/View/13890 </a:t>
            </a:r>
            <a:endParaRPr lang="en-US" sz="2000" dirty="0">
              <a:solidFill>
                <a:schemeClr val="accent4">
                  <a:lumMod val="60000"/>
                  <a:lumOff val="40000"/>
                </a:schemeClr>
              </a:solidFill>
            </a:endParaRPr>
          </a:p>
          <a:p>
            <a:endParaRPr lang="en-US" sz="3200" dirty="0" smtClean="0">
              <a:solidFill>
                <a:schemeClr val="bg1"/>
              </a:solidFill>
            </a:endParaRPr>
          </a:p>
          <a:p>
            <a:r>
              <a:rPr lang="en-US" sz="3200" dirty="0" smtClean="0">
                <a:solidFill>
                  <a:schemeClr val="bg1"/>
                </a:solidFill>
              </a:rPr>
              <a:t>Generate Planning Commission direction for possible amendments</a:t>
            </a:r>
          </a:p>
        </p:txBody>
      </p:sp>
    </p:spTree>
    <p:extLst>
      <p:ext uri="{BB962C8B-B14F-4D97-AF65-F5344CB8AC3E}">
        <p14:creationId xmlns:p14="http://schemas.microsoft.com/office/powerpoint/2010/main" val="9890523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3">
                    <a:lumMod val="20000"/>
                    <a:lumOff val="80000"/>
                  </a:schemeClr>
                </a:solidFill>
                <a:latin typeface="Arial" panose="020B0604020202020204" pitchFamily="34" charset="0"/>
                <a:cs typeface="Arial" panose="020B0604020202020204" pitchFamily="34" charset="0"/>
              </a:rPr>
              <a:t>ENERGY AND </a:t>
            </a:r>
            <a:r>
              <a:rPr lang="en-US" b="1" dirty="0" smtClean="0">
                <a:solidFill>
                  <a:schemeClr val="accent3">
                    <a:lumMod val="20000"/>
                    <a:lumOff val="80000"/>
                  </a:schemeClr>
                </a:solidFill>
                <a:latin typeface="Arial" panose="020B0604020202020204" pitchFamily="34" charset="0"/>
                <a:cs typeface="Arial" panose="020B0604020202020204" pitchFamily="34" charset="0"/>
              </a:rPr>
              <a:t>RESOURCES (</a:t>
            </a:r>
            <a:r>
              <a:rPr lang="en-US" b="1" dirty="0">
                <a:solidFill>
                  <a:schemeClr val="accent3">
                    <a:lumMod val="20000"/>
                    <a:lumOff val="80000"/>
                  </a:schemeClr>
                </a:solidFill>
                <a:latin typeface="Arial" panose="020B0604020202020204" pitchFamily="34" charset="0"/>
                <a:cs typeface="Arial" panose="020B0604020202020204" pitchFamily="34" charset="0"/>
              </a:rPr>
              <a:t>Page 49) </a:t>
            </a:r>
            <a:br>
              <a:rPr lang="en-US" b="1" dirty="0">
                <a:solidFill>
                  <a:schemeClr val="accent3">
                    <a:lumMod val="20000"/>
                    <a:lumOff val="80000"/>
                  </a:schemeClr>
                </a:solidFill>
                <a:latin typeface="Arial" panose="020B0604020202020204" pitchFamily="34" charset="0"/>
                <a:cs typeface="Arial" panose="020B0604020202020204" pitchFamily="34" charset="0"/>
              </a:rPr>
            </a:br>
            <a:endParaRPr lang="en-US" dirty="0"/>
          </a:p>
        </p:txBody>
      </p:sp>
      <p:sp>
        <p:nvSpPr>
          <p:cNvPr id="5" name="Content Placeholder 2"/>
          <p:cNvSpPr>
            <a:spLocks noGrp="1"/>
          </p:cNvSpPr>
          <p:nvPr>
            <p:ph idx="1"/>
          </p:nvPr>
        </p:nvSpPr>
        <p:spPr>
          <a:xfrm>
            <a:off x="838200" y="1611136"/>
            <a:ext cx="10515600" cy="4351338"/>
          </a:xfrm>
        </p:spPr>
        <p:txBody>
          <a:bodyPr>
            <a:noAutofit/>
          </a:bodyPr>
          <a:lstStyle/>
          <a:p>
            <a:pPr marL="0" indent="0">
              <a:buNone/>
            </a:pPr>
            <a:r>
              <a:rPr lang="en-US" sz="4000" b="1" dirty="0">
                <a:solidFill>
                  <a:schemeClr val="accent3">
                    <a:lumMod val="20000"/>
                    <a:lumOff val="80000"/>
                  </a:schemeClr>
                </a:solidFill>
              </a:rPr>
              <a:t>Is change needed?</a:t>
            </a:r>
          </a:p>
          <a:p>
            <a:pPr marL="0" indent="0">
              <a:buNone/>
            </a:pPr>
            <a:endParaRPr lang="en-US" sz="3000" dirty="0">
              <a:solidFill>
                <a:schemeClr val="accent3">
                  <a:lumMod val="20000"/>
                  <a:lumOff val="80000"/>
                </a:schemeClr>
              </a:solidFill>
            </a:endParaRPr>
          </a:p>
          <a:p>
            <a:pPr marL="0" indent="0">
              <a:buNone/>
            </a:pPr>
            <a:r>
              <a:rPr lang="en-US" sz="4000" b="1" dirty="0">
                <a:solidFill>
                  <a:schemeClr val="accent4">
                    <a:lumMod val="40000"/>
                    <a:lumOff val="60000"/>
                  </a:schemeClr>
                </a:solidFill>
              </a:rPr>
              <a:t>Language?</a:t>
            </a:r>
          </a:p>
          <a:p>
            <a:pPr marL="0" indent="0">
              <a:buNone/>
            </a:pPr>
            <a:endParaRPr lang="en-US" sz="3000" b="1" dirty="0">
              <a:solidFill>
                <a:schemeClr val="accent2">
                  <a:lumMod val="40000"/>
                  <a:lumOff val="60000"/>
                </a:schemeClr>
              </a:solidFill>
            </a:endParaRPr>
          </a:p>
          <a:p>
            <a:pPr marL="0" indent="0">
              <a:buNone/>
            </a:pPr>
            <a:r>
              <a:rPr lang="en-US" sz="4000" b="1" dirty="0">
                <a:solidFill>
                  <a:schemeClr val="accent2">
                    <a:lumMod val="40000"/>
                    <a:lumOff val="60000"/>
                  </a:schemeClr>
                </a:solidFill>
              </a:rPr>
              <a:t>Structure of statement?</a:t>
            </a:r>
          </a:p>
          <a:p>
            <a:pPr marL="0" indent="0">
              <a:buNone/>
            </a:pPr>
            <a:endParaRPr lang="en-US" sz="3000" b="1" dirty="0">
              <a:solidFill>
                <a:schemeClr val="accent6">
                  <a:lumMod val="20000"/>
                  <a:lumOff val="80000"/>
                </a:schemeClr>
              </a:solidFill>
            </a:endParaRPr>
          </a:p>
          <a:p>
            <a:pPr marL="0" indent="0">
              <a:buNone/>
            </a:pPr>
            <a:r>
              <a:rPr lang="en-US" sz="4000" b="1" dirty="0">
                <a:solidFill>
                  <a:schemeClr val="accent6">
                    <a:lumMod val="20000"/>
                    <a:lumOff val="80000"/>
                  </a:schemeClr>
                </a:solidFill>
              </a:rPr>
              <a:t>Additional language, something missing?</a:t>
            </a:r>
          </a:p>
        </p:txBody>
      </p:sp>
    </p:spTree>
    <p:extLst>
      <p:ext uri="{BB962C8B-B14F-4D97-AF65-F5344CB8AC3E}">
        <p14:creationId xmlns:p14="http://schemas.microsoft.com/office/powerpoint/2010/main" val="1913540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3">
                    <a:lumMod val="20000"/>
                    <a:lumOff val="80000"/>
                  </a:schemeClr>
                </a:solidFill>
                <a:latin typeface="Arial" panose="020B0604020202020204" pitchFamily="34" charset="0"/>
                <a:cs typeface="Arial" panose="020B0604020202020204" pitchFamily="34" charset="0"/>
              </a:rPr>
              <a:t>NATURAL ENVIRONMENT (Page 35)</a:t>
            </a:r>
            <a:br>
              <a:rPr lang="en-US" b="1" dirty="0">
                <a:solidFill>
                  <a:schemeClr val="accent3">
                    <a:lumMod val="20000"/>
                    <a:lumOff val="80000"/>
                  </a:schemeClr>
                </a:solidFill>
                <a:latin typeface="Arial" panose="020B0604020202020204" pitchFamily="34" charset="0"/>
                <a:cs typeface="Arial" panose="020B0604020202020204" pitchFamily="34" charset="0"/>
              </a:rPr>
            </a:br>
            <a:endParaRPr lang="en-US" dirty="0"/>
          </a:p>
        </p:txBody>
      </p:sp>
      <p:sp>
        <p:nvSpPr>
          <p:cNvPr id="4" name="Content Placeholder 3"/>
          <p:cNvSpPr>
            <a:spLocks noGrp="1"/>
          </p:cNvSpPr>
          <p:nvPr>
            <p:ph idx="1"/>
          </p:nvPr>
        </p:nvSpPr>
        <p:spPr>
          <a:xfrm>
            <a:off x="838200" y="1825625"/>
            <a:ext cx="10515600" cy="4351338"/>
          </a:xfrm>
        </p:spPr>
        <p:txBody>
          <a:bodyPr>
            <a:normAutofit fontScale="92500"/>
          </a:bodyPr>
          <a:lstStyle/>
          <a:p>
            <a:pPr marL="0" indent="0">
              <a:buNone/>
            </a:pPr>
            <a:r>
              <a:rPr lang="en-US" sz="3600" dirty="0" smtClean="0">
                <a:solidFill>
                  <a:schemeClr val="bg1"/>
                </a:solidFill>
              </a:rPr>
              <a:t>Our islands have exceptional natural beauty and healthy diverse ecosystems surrounded by pollution-free marine waters. The air is fresh and clean, the water quality is excellent, and the soil is uncontaminated. As careful stewards of these islands, we conserve resources, preserve open space, and take appropriate action to assure healthy land and marine environments. Native plants and animals of the islands thrive, and are identified, appreciated and conserved.</a:t>
            </a:r>
            <a:endParaRPr lang="en-US" sz="3600" b="1" dirty="0">
              <a:solidFill>
                <a:schemeClr val="bg1"/>
              </a:solidFill>
            </a:endParaRPr>
          </a:p>
        </p:txBody>
      </p:sp>
    </p:spTree>
    <p:extLst>
      <p:ext uri="{BB962C8B-B14F-4D97-AF65-F5344CB8AC3E}">
        <p14:creationId xmlns:p14="http://schemas.microsoft.com/office/powerpoint/2010/main" val="7728658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05631"/>
          </a:xfrm>
        </p:spPr>
        <p:txBody>
          <a:bodyPr>
            <a:normAutofit/>
          </a:bodyPr>
          <a:lstStyle/>
          <a:p>
            <a:r>
              <a:rPr lang="en-US" b="1" dirty="0" smtClean="0">
                <a:solidFill>
                  <a:schemeClr val="accent3">
                    <a:lumMod val="20000"/>
                    <a:lumOff val="80000"/>
                  </a:schemeClr>
                </a:solidFill>
                <a:latin typeface="Arial" panose="020B0604020202020204" pitchFamily="34" charset="0"/>
                <a:cs typeface="Arial" panose="020B0604020202020204" pitchFamily="34" charset="0"/>
              </a:rPr>
              <a:t>NATURAL ENVIRONMENT  (Page 35)</a:t>
            </a:r>
            <a:br>
              <a:rPr lang="en-US" b="1" dirty="0" smtClean="0">
                <a:solidFill>
                  <a:schemeClr val="accent3">
                    <a:lumMod val="20000"/>
                    <a:lumOff val="80000"/>
                  </a:schemeClr>
                </a:solidFill>
                <a:latin typeface="Arial" panose="020B0604020202020204" pitchFamily="34" charset="0"/>
                <a:cs typeface="Arial" panose="020B0604020202020204" pitchFamily="34" charset="0"/>
              </a:rPr>
            </a:br>
            <a:endParaRPr lang="en-US" dirty="0"/>
          </a:p>
        </p:txBody>
      </p:sp>
      <p:sp>
        <p:nvSpPr>
          <p:cNvPr id="3" name="Content Placeholder 2"/>
          <p:cNvSpPr>
            <a:spLocks noGrp="1"/>
          </p:cNvSpPr>
          <p:nvPr>
            <p:ph idx="1"/>
          </p:nvPr>
        </p:nvSpPr>
        <p:spPr>
          <a:xfrm>
            <a:off x="702734" y="1385358"/>
            <a:ext cx="5175738" cy="2226831"/>
          </a:xfrm>
        </p:spPr>
        <p:txBody>
          <a:bodyPr>
            <a:normAutofit/>
          </a:bodyPr>
          <a:lstStyle/>
          <a:p>
            <a:r>
              <a:rPr lang="en-US" sz="4400" b="1" dirty="0" smtClean="0">
                <a:solidFill>
                  <a:schemeClr val="accent4"/>
                </a:solidFill>
              </a:rPr>
              <a:t>Grade 79/100</a:t>
            </a:r>
          </a:p>
          <a:p>
            <a:r>
              <a:rPr lang="en-US" sz="4400" b="1" dirty="0" smtClean="0">
                <a:solidFill>
                  <a:schemeClr val="accent2"/>
                </a:solidFill>
              </a:rPr>
              <a:t>Gap 3.1</a:t>
            </a:r>
          </a:p>
          <a:p>
            <a:r>
              <a:rPr lang="en-US" sz="4400" b="1" dirty="0" smtClean="0">
                <a:solidFill>
                  <a:schemeClr val="accent1">
                    <a:lumMod val="20000"/>
                    <a:lumOff val="80000"/>
                  </a:schemeClr>
                </a:solidFill>
              </a:rPr>
              <a:t>Priority 2.4</a:t>
            </a:r>
            <a:endParaRPr lang="en-US" sz="4400" b="1" dirty="0">
              <a:solidFill>
                <a:schemeClr val="accent1">
                  <a:lumMod val="20000"/>
                  <a:lumOff val="80000"/>
                </a:schemeClr>
              </a:solidFill>
            </a:endParaRPr>
          </a:p>
        </p:txBody>
      </p:sp>
      <p:sp>
        <p:nvSpPr>
          <p:cNvPr id="4" name="Content Placeholder 2"/>
          <p:cNvSpPr txBox="1">
            <a:spLocks/>
          </p:cNvSpPr>
          <p:nvPr/>
        </p:nvSpPr>
        <p:spPr>
          <a:xfrm>
            <a:off x="702734" y="3742651"/>
            <a:ext cx="11248293" cy="262037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4000" b="1" dirty="0" smtClean="0">
                <a:solidFill>
                  <a:schemeClr val="accent6">
                    <a:lumMod val="40000"/>
                    <a:lumOff val="60000"/>
                  </a:schemeClr>
                </a:solidFill>
              </a:rPr>
              <a:t>Core issues</a:t>
            </a:r>
          </a:p>
          <a:p>
            <a:pPr lvl="1"/>
            <a:r>
              <a:rPr lang="en-US" sz="3200" dirty="0" smtClean="0">
                <a:solidFill>
                  <a:schemeClr val="bg1"/>
                </a:solidFill>
              </a:rPr>
              <a:t>Regional ecosystem fragility</a:t>
            </a:r>
          </a:p>
          <a:p>
            <a:pPr lvl="1"/>
            <a:r>
              <a:rPr lang="en-US" sz="3200" dirty="0" smtClean="0">
                <a:solidFill>
                  <a:schemeClr val="bg1"/>
                </a:solidFill>
              </a:rPr>
              <a:t>Drinking water resources</a:t>
            </a:r>
          </a:p>
          <a:p>
            <a:pPr lvl="1"/>
            <a:r>
              <a:rPr lang="en-US" sz="3200" dirty="0" smtClean="0">
                <a:solidFill>
                  <a:schemeClr val="bg1"/>
                </a:solidFill>
              </a:rPr>
              <a:t>Climate change not included</a:t>
            </a:r>
          </a:p>
          <a:p>
            <a:pPr lvl="1"/>
            <a:r>
              <a:rPr lang="en-US" sz="3200" dirty="0" smtClean="0">
                <a:solidFill>
                  <a:schemeClr val="bg1"/>
                </a:solidFill>
              </a:rPr>
              <a:t>Link between natural environment and the economy</a:t>
            </a:r>
          </a:p>
        </p:txBody>
      </p:sp>
    </p:spTree>
    <p:extLst>
      <p:ext uri="{BB962C8B-B14F-4D97-AF65-F5344CB8AC3E}">
        <p14:creationId xmlns:p14="http://schemas.microsoft.com/office/powerpoint/2010/main" val="37774855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8822" y="602193"/>
            <a:ext cx="10515600" cy="1079852"/>
          </a:xfrm>
        </p:spPr>
        <p:txBody>
          <a:bodyPr>
            <a:normAutofit fontScale="90000"/>
          </a:bodyPr>
          <a:lstStyle/>
          <a:p>
            <a:r>
              <a:rPr lang="en-US" b="1" dirty="0">
                <a:solidFill>
                  <a:schemeClr val="accent3">
                    <a:lumMod val="20000"/>
                    <a:lumOff val="80000"/>
                  </a:schemeClr>
                </a:solidFill>
                <a:latin typeface="Arial" panose="020B0604020202020204" pitchFamily="34" charset="0"/>
                <a:cs typeface="Arial" panose="020B0604020202020204" pitchFamily="34" charset="0"/>
              </a:rPr>
              <a:t>NATURAL ENVIRONMENT (Page 35)</a:t>
            </a:r>
            <a:br>
              <a:rPr lang="en-US" b="1" dirty="0">
                <a:solidFill>
                  <a:schemeClr val="accent3">
                    <a:lumMod val="20000"/>
                    <a:lumOff val="80000"/>
                  </a:schemeClr>
                </a:solidFill>
                <a:latin typeface="Arial" panose="020B0604020202020204" pitchFamily="34" charset="0"/>
                <a:cs typeface="Arial" panose="020B0604020202020204" pitchFamily="34" charset="0"/>
              </a:rPr>
            </a:br>
            <a:r>
              <a:rPr lang="en-US" b="1" dirty="0">
                <a:solidFill>
                  <a:schemeClr val="accent3">
                    <a:lumMod val="20000"/>
                    <a:lumOff val="80000"/>
                  </a:schemeClr>
                </a:solidFill>
                <a:latin typeface="Arial" panose="020B0604020202020204" pitchFamily="34" charset="0"/>
                <a:cs typeface="Arial" panose="020B0604020202020204" pitchFamily="34" charset="0"/>
              </a:rPr>
              <a:t> </a:t>
            </a:r>
            <a:br>
              <a:rPr lang="en-US" b="1" dirty="0">
                <a:solidFill>
                  <a:schemeClr val="accent3">
                    <a:lumMod val="20000"/>
                    <a:lumOff val="80000"/>
                  </a:schemeClr>
                </a:solidFill>
                <a:latin typeface="Arial" panose="020B0604020202020204" pitchFamily="34" charset="0"/>
                <a:cs typeface="Arial" panose="020B0604020202020204" pitchFamily="34" charset="0"/>
              </a:rPr>
            </a:br>
            <a:endParaRPr lang="en-US" dirty="0"/>
          </a:p>
        </p:txBody>
      </p:sp>
      <p:sp>
        <p:nvSpPr>
          <p:cNvPr id="6" name="Content Placeholder 2"/>
          <p:cNvSpPr>
            <a:spLocks noGrp="1"/>
          </p:cNvSpPr>
          <p:nvPr>
            <p:ph idx="1"/>
          </p:nvPr>
        </p:nvSpPr>
        <p:spPr/>
        <p:txBody>
          <a:bodyPr>
            <a:noAutofit/>
          </a:bodyPr>
          <a:lstStyle/>
          <a:p>
            <a:pPr marL="0" indent="0">
              <a:buNone/>
            </a:pPr>
            <a:r>
              <a:rPr lang="en-US" sz="4000" b="1" dirty="0">
                <a:solidFill>
                  <a:schemeClr val="accent3">
                    <a:lumMod val="20000"/>
                    <a:lumOff val="80000"/>
                  </a:schemeClr>
                </a:solidFill>
              </a:rPr>
              <a:t>Is change needed?</a:t>
            </a:r>
          </a:p>
          <a:p>
            <a:pPr marL="0" indent="0">
              <a:buNone/>
            </a:pPr>
            <a:endParaRPr lang="en-US" sz="3000" dirty="0">
              <a:solidFill>
                <a:schemeClr val="accent3">
                  <a:lumMod val="20000"/>
                  <a:lumOff val="80000"/>
                </a:schemeClr>
              </a:solidFill>
            </a:endParaRPr>
          </a:p>
          <a:p>
            <a:pPr marL="0" indent="0">
              <a:buNone/>
            </a:pPr>
            <a:r>
              <a:rPr lang="en-US" sz="4000" b="1" dirty="0">
                <a:solidFill>
                  <a:schemeClr val="accent4">
                    <a:lumMod val="40000"/>
                    <a:lumOff val="60000"/>
                  </a:schemeClr>
                </a:solidFill>
              </a:rPr>
              <a:t>Language?</a:t>
            </a:r>
          </a:p>
          <a:p>
            <a:pPr marL="0" indent="0">
              <a:buNone/>
            </a:pPr>
            <a:endParaRPr lang="en-US" sz="3000" b="1" dirty="0">
              <a:solidFill>
                <a:schemeClr val="accent2">
                  <a:lumMod val="40000"/>
                  <a:lumOff val="60000"/>
                </a:schemeClr>
              </a:solidFill>
            </a:endParaRPr>
          </a:p>
          <a:p>
            <a:pPr marL="0" indent="0">
              <a:buNone/>
            </a:pPr>
            <a:r>
              <a:rPr lang="en-US" sz="4000" b="1" dirty="0">
                <a:solidFill>
                  <a:schemeClr val="accent2">
                    <a:lumMod val="40000"/>
                    <a:lumOff val="60000"/>
                  </a:schemeClr>
                </a:solidFill>
              </a:rPr>
              <a:t>Structure of statement?</a:t>
            </a:r>
          </a:p>
          <a:p>
            <a:pPr marL="0" indent="0">
              <a:buNone/>
            </a:pPr>
            <a:endParaRPr lang="en-US" sz="3000" b="1" dirty="0">
              <a:solidFill>
                <a:schemeClr val="accent6">
                  <a:lumMod val="20000"/>
                  <a:lumOff val="80000"/>
                </a:schemeClr>
              </a:solidFill>
            </a:endParaRPr>
          </a:p>
          <a:p>
            <a:pPr marL="0" indent="0">
              <a:buNone/>
            </a:pPr>
            <a:r>
              <a:rPr lang="en-US" sz="4000" b="1" dirty="0">
                <a:solidFill>
                  <a:schemeClr val="accent6">
                    <a:lumMod val="20000"/>
                    <a:lumOff val="80000"/>
                  </a:schemeClr>
                </a:solidFill>
              </a:rPr>
              <a:t>Additional language, something missing?</a:t>
            </a:r>
          </a:p>
        </p:txBody>
      </p:sp>
    </p:spTree>
    <p:extLst>
      <p:ext uri="{BB962C8B-B14F-4D97-AF65-F5344CB8AC3E}">
        <p14:creationId xmlns:p14="http://schemas.microsoft.com/office/powerpoint/2010/main" val="3768233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20000"/>
                    <a:lumOff val="80000"/>
                  </a:schemeClr>
                </a:solidFill>
                <a:latin typeface="Arial" panose="020B0604020202020204" pitchFamily="34" charset="0"/>
                <a:cs typeface="Arial" panose="020B0604020202020204" pitchFamily="34" charset="0"/>
              </a:rPr>
              <a:t>LAND </a:t>
            </a:r>
            <a:r>
              <a:rPr lang="en-US" b="1" dirty="0" smtClean="0">
                <a:solidFill>
                  <a:schemeClr val="accent3">
                    <a:lumMod val="20000"/>
                    <a:lumOff val="80000"/>
                  </a:schemeClr>
                </a:solidFill>
                <a:latin typeface="Arial" panose="020B0604020202020204" pitchFamily="34" charset="0"/>
                <a:cs typeface="Arial" panose="020B0604020202020204" pitchFamily="34" charset="0"/>
              </a:rPr>
              <a:t>USE (Page 39)</a:t>
            </a:r>
            <a:endParaRPr lang="en-US" dirty="0"/>
          </a:p>
        </p:txBody>
      </p:sp>
      <p:sp>
        <p:nvSpPr>
          <p:cNvPr id="4" name="Content Placeholder 3"/>
          <p:cNvSpPr>
            <a:spLocks noGrp="1"/>
          </p:cNvSpPr>
          <p:nvPr>
            <p:ph idx="1"/>
          </p:nvPr>
        </p:nvSpPr>
        <p:spPr>
          <a:xfrm>
            <a:off x="838200" y="1825624"/>
            <a:ext cx="10515600" cy="4679085"/>
          </a:xfrm>
        </p:spPr>
        <p:txBody>
          <a:bodyPr>
            <a:normAutofit fontScale="92500" lnSpcReduction="20000"/>
          </a:bodyPr>
          <a:lstStyle/>
          <a:p>
            <a:pPr marL="0" indent="0">
              <a:buNone/>
            </a:pPr>
            <a:r>
              <a:rPr lang="en-US" sz="3600" dirty="0" smtClean="0">
                <a:solidFill>
                  <a:schemeClr val="bg1"/>
                </a:solidFill>
              </a:rPr>
              <a:t>Neighborhoods, hamlets, villages and towns are clearly defined so as to conserve agricultural, forest, mineral resource and environmentally sensitive lands. These areas provide for commerce and community activities without losing their small scale and attractive island ambiance. There is housing for people of all incomes. The unique character of our shorelines is protected by encouraging uses which maintain or enhance the quality of the shoreline environment. Through innovative land use strategies, our citizens and institutions balance and protect private property rights, public rights, and our natural environment.</a:t>
            </a:r>
            <a:endParaRPr lang="en-US" sz="3600" b="1" dirty="0">
              <a:solidFill>
                <a:schemeClr val="bg1"/>
              </a:solidFill>
            </a:endParaRPr>
          </a:p>
        </p:txBody>
      </p:sp>
    </p:spTree>
    <p:extLst>
      <p:ext uri="{BB962C8B-B14F-4D97-AF65-F5344CB8AC3E}">
        <p14:creationId xmlns:p14="http://schemas.microsoft.com/office/powerpoint/2010/main" val="29991763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4"/>
            <a:ext cx="5175738" cy="2372303"/>
          </a:xfrm>
        </p:spPr>
        <p:txBody>
          <a:bodyPr>
            <a:normAutofit/>
          </a:bodyPr>
          <a:lstStyle/>
          <a:p>
            <a:r>
              <a:rPr lang="en-US" sz="4800" b="1" dirty="0" smtClean="0">
                <a:solidFill>
                  <a:schemeClr val="accent4"/>
                </a:solidFill>
              </a:rPr>
              <a:t>Grade 74/100</a:t>
            </a:r>
          </a:p>
          <a:p>
            <a:r>
              <a:rPr lang="en-US" sz="4800" b="1" dirty="0" smtClean="0">
                <a:solidFill>
                  <a:schemeClr val="accent2"/>
                </a:solidFill>
              </a:rPr>
              <a:t>Gap 3.0</a:t>
            </a:r>
          </a:p>
          <a:p>
            <a:r>
              <a:rPr lang="en-US" sz="4800" b="1" dirty="0" smtClean="0">
                <a:solidFill>
                  <a:schemeClr val="accent1">
                    <a:lumMod val="20000"/>
                    <a:lumOff val="80000"/>
                  </a:schemeClr>
                </a:solidFill>
              </a:rPr>
              <a:t>Priority 1.6</a:t>
            </a:r>
            <a:endParaRPr lang="en-US" sz="4800" b="1" dirty="0">
              <a:solidFill>
                <a:schemeClr val="accent1">
                  <a:lumMod val="20000"/>
                  <a:lumOff val="80000"/>
                </a:schemeClr>
              </a:solidFill>
            </a:endParaRPr>
          </a:p>
        </p:txBody>
      </p:sp>
      <p:sp>
        <p:nvSpPr>
          <p:cNvPr id="4" name="Content Placeholder 2"/>
          <p:cNvSpPr txBox="1">
            <a:spLocks/>
          </p:cNvSpPr>
          <p:nvPr/>
        </p:nvSpPr>
        <p:spPr>
          <a:xfrm>
            <a:off x="838200" y="4052454"/>
            <a:ext cx="11248293" cy="254763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4000" dirty="0" smtClean="0">
                <a:solidFill>
                  <a:schemeClr val="accent6">
                    <a:lumMod val="40000"/>
                    <a:lumOff val="60000"/>
                  </a:schemeClr>
                </a:solidFill>
              </a:rPr>
              <a:t>Core issues</a:t>
            </a:r>
          </a:p>
          <a:p>
            <a:pPr lvl="1"/>
            <a:r>
              <a:rPr lang="en-US" sz="3200" dirty="0" smtClean="0">
                <a:solidFill>
                  <a:schemeClr val="bg1"/>
                </a:solidFill>
              </a:rPr>
              <a:t>Rural Character and Open Space</a:t>
            </a:r>
          </a:p>
          <a:p>
            <a:pPr lvl="1"/>
            <a:r>
              <a:rPr lang="en-US" sz="3200" dirty="0" smtClean="0">
                <a:solidFill>
                  <a:schemeClr val="bg1"/>
                </a:solidFill>
              </a:rPr>
              <a:t>Housing</a:t>
            </a:r>
          </a:p>
          <a:p>
            <a:pPr lvl="1"/>
            <a:r>
              <a:rPr lang="en-US" sz="3200" dirty="0" smtClean="0">
                <a:solidFill>
                  <a:schemeClr val="bg1"/>
                </a:solidFill>
              </a:rPr>
              <a:t>Existing levels of development pose challenges to growth management</a:t>
            </a:r>
          </a:p>
        </p:txBody>
      </p:sp>
      <p:sp>
        <p:nvSpPr>
          <p:cNvPr id="5" name="Title 1"/>
          <p:cNvSpPr txBox="1">
            <a:spLocks/>
          </p:cNvSpPr>
          <p:nvPr/>
        </p:nvSpPr>
        <p:spPr>
          <a:xfrm>
            <a:off x="838200" y="21727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smtClean="0">
                <a:solidFill>
                  <a:schemeClr val="accent3">
                    <a:lumMod val="20000"/>
                    <a:lumOff val="80000"/>
                  </a:schemeClr>
                </a:solidFill>
                <a:latin typeface="Arial" panose="020B0604020202020204" pitchFamily="34" charset="0"/>
                <a:cs typeface="Arial" panose="020B0604020202020204" pitchFamily="34" charset="0"/>
              </a:rPr>
              <a:t>LAND USE (Page 39)</a:t>
            </a:r>
            <a:endParaRPr lang="en-US" dirty="0"/>
          </a:p>
        </p:txBody>
      </p:sp>
    </p:spTree>
    <p:extLst>
      <p:ext uri="{BB962C8B-B14F-4D97-AF65-F5344CB8AC3E}">
        <p14:creationId xmlns:p14="http://schemas.microsoft.com/office/powerpoint/2010/main" val="41570663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3">
                    <a:lumMod val="20000"/>
                    <a:lumOff val="80000"/>
                  </a:schemeClr>
                </a:solidFill>
                <a:latin typeface="Arial" panose="020B0604020202020204" pitchFamily="34" charset="0"/>
                <a:cs typeface="Arial" panose="020B0604020202020204" pitchFamily="34" charset="0"/>
              </a:rPr>
              <a:t>LAND USE </a:t>
            </a:r>
            <a:r>
              <a:rPr lang="en-US" b="1" dirty="0" smtClean="0">
                <a:solidFill>
                  <a:schemeClr val="accent3">
                    <a:lumMod val="20000"/>
                    <a:lumOff val="80000"/>
                  </a:schemeClr>
                </a:solidFill>
                <a:latin typeface="Arial" panose="020B0604020202020204" pitchFamily="34" charset="0"/>
                <a:cs typeface="Arial" panose="020B0604020202020204" pitchFamily="34" charset="0"/>
              </a:rPr>
              <a:t>(Page 39)</a:t>
            </a:r>
            <a:endParaRPr lang="en-US" dirty="0"/>
          </a:p>
        </p:txBody>
      </p:sp>
      <p:sp>
        <p:nvSpPr>
          <p:cNvPr id="5" name="Content Placeholder 2"/>
          <p:cNvSpPr>
            <a:spLocks noGrp="1"/>
          </p:cNvSpPr>
          <p:nvPr>
            <p:ph idx="1"/>
          </p:nvPr>
        </p:nvSpPr>
        <p:spPr/>
        <p:txBody>
          <a:bodyPr>
            <a:noAutofit/>
          </a:bodyPr>
          <a:lstStyle/>
          <a:p>
            <a:pPr marL="0" indent="0">
              <a:buNone/>
            </a:pPr>
            <a:r>
              <a:rPr lang="en-US" sz="4000" b="1" dirty="0">
                <a:solidFill>
                  <a:schemeClr val="accent3">
                    <a:lumMod val="20000"/>
                    <a:lumOff val="80000"/>
                  </a:schemeClr>
                </a:solidFill>
              </a:rPr>
              <a:t>Is change needed?</a:t>
            </a:r>
          </a:p>
          <a:p>
            <a:pPr marL="0" indent="0">
              <a:buNone/>
            </a:pPr>
            <a:endParaRPr lang="en-US" sz="3600" dirty="0">
              <a:solidFill>
                <a:schemeClr val="accent3">
                  <a:lumMod val="20000"/>
                  <a:lumOff val="80000"/>
                </a:schemeClr>
              </a:solidFill>
            </a:endParaRPr>
          </a:p>
          <a:p>
            <a:pPr marL="0" indent="0">
              <a:buNone/>
            </a:pPr>
            <a:r>
              <a:rPr lang="en-US" sz="4000" b="1" dirty="0">
                <a:solidFill>
                  <a:schemeClr val="accent4">
                    <a:lumMod val="40000"/>
                    <a:lumOff val="60000"/>
                  </a:schemeClr>
                </a:solidFill>
              </a:rPr>
              <a:t>Language?</a:t>
            </a:r>
          </a:p>
          <a:p>
            <a:pPr marL="0" indent="0">
              <a:buNone/>
            </a:pPr>
            <a:endParaRPr lang="en-US" sz="4000" b="1" dirty="0">
              <a:solidFill>
                <a:schemeClr val="accent2">
                  <a:lumMod val="40000"/>
                  <a:lumOff val="60000"/>
                </a:schemeClr>
              </a:solidFill>
            </a:endParaRPr>
          </a:p>
          <a:p>
            <a:pPr marL="0" indent="0">
              <a:buNone/>
            </a:pPr>
            <a:r>
              <a:rPr lang="en-US" sz="4000" b="1" dirty="0">
                <a:solidFill>
                  <a:schemeClr val="accent2">
                    <a:lumMod val="40000"/>
                    <a:lumOff val="60000"/>
                  </a:schemeClr>
                </a:solidFill>
              </a:rPr>
              <a:t>Structure of statement?</a:t>
            </a:r>
          </a:p>
          <a:p>
            <a:pPr marL="0" indent="0">
              <a:buNone/>
            </a:pPr>
            <a:endParaRPr lang="en-US" sz="4000" b="1" dirty="0">
              <a:solidFill>
                <a:schemeClr val="accent6">
                  <a:lumMod val="20000"/>
                  <a:lumOff val="80000"/>
                </a:schemeClr>
              </a:solidFill>
            </a:endParaRPr>
          </a:p>
          <a:p>
            <a:pPr marL="0" indent="0">
              <a:buNone/>
            </a:pPr>
            <a:r>
              <a:rPr lang="en-US" sz="4000" b="1" dirty="0">
                <a:solidFill>
                  <a:schemeClr val="accent6">
                    <a:lumMod val="20000"/>
                    <a:lumOff val="80000"/>
                  </a:schemeClr>
                </a:solidFill>
              </a:rPr>
              <a:t>Additional language, something missing?</a:t>
            </a:r>
          </a:p>
        </p:txBody>
      </p:sp>
    </p:spTree>
    <p:extLst>
      <p:ext uri="{BB962C8B-B14F-4D97-AF65-F5344CB8AC3E}">
        <p14:creationId xmlns:p14="http://schemas.microsoft.com/office/powerpoint/2010/main" val="42095239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3">
                    <a:lumMod val="20000"/>
                    <a:lumOff val="80000"/>
                  </a:schemeClr>
                </a:solidFill>
                <a:latin typeface="Arial" panose="020B0604020202020204" pitchFamily="34" charset="0"/>
                <a:cs typeface="Arial" panose="020B0604020202020204" pitchFamily="34" charset="0"/>
              </a:rPr>
              <a:t>GOVERNANCE </a:t>
            </a:r>
            <a:r>
              <a:rPr lang="en-US" b="1" dirty="0" smtClean="0">
                <a:solidFill>
                  <a:schemeClr val="accent3">
                    <a:lumMod val="20000"/>
                    <a:lumOff val="80000"/>
                  </a:schemeClr>
                </a:solidFill>
                <a:latin typeface="Arial" panose="020B0604020202020204" pitchFamily="34" charset="0"/>
                <a:cs typeface="Arial" panose="020B0604020202020204" pitchFamily="34" charset="0"/>
              </a:rPr>
              <a:t>(Page 55)</a:t>
            </a:r>
            <a:endParaRPr lang="en-US" dirty="0"/>
          </a:p>
        </p:txBody>
      </p:sp>
      <p:sp>
        <p:nvSpPr>
          <p:cNvPr id="4" name="Content Placeholder 3"/>
          <p:cNvSpPr>
            <a:spLocks noGrp="1"/>
          </p:cNvSpPr>
          <p:nvPr>
            <p:ph idx="1"/>
          </p:nvPr>
        </p:nvSpPr>
        <p:spPr>
          <a:xfrm>
            <a:off x="838200" y="1825624"/>
            <a:ext cx="10515600" cy="4679085"/>
          </a:xfrm>
        </p:spPr>
        <p:txBody>
          <a:bodyPr>
            <a:normAutofit lnSpcReduction="10000"/>
          </a:bodyPr>
          <a:lstStyle/>
          <a:p>
            <a:pPr marL="0" indent="0">
              <a:buNone/>
            </a:pPr>
            <a:r>
              <a:rPr lang="en-US" sz="3600" dirty="0" smtClean="0">
                <a:solidFill>
                  <a:schemeClr val="bg1"/>
                </a:solidFill>
              </a:rPr>
              <a:t>We are self-governed by informed citizens. We are equally represented by elected officials who conduct the activities of government in an ethical, fair, impartial, responsive and open manner which recognizes the independent, self-reliant nature of its citizens. Our government institutions balance responsibility with resources and costs, consolidate services where practical, manage prudently, provide reliable data, are service-oriented, and perform in a timely manner.</a:t>
            </a:r>
            <a:endParaRPr lang="en-US" sz="3600" b="1" dirty="0">
              <a:solidFill>
                <a:schemeClr val="bg1"/>
              </a:solidFill>
            </a:endParaRPr>
          </a:p>
        </p:txBody>
      </p:sp>
    </p:spTree>
    <p:extLst>
      <p:ext uri="{BB962C8B-B14F-4D97-AF65-F5344CB8AC3E}">
        <p14:creationId xmlns:p14="http://schemas.microsoft.com/office/powerpoint/2010/main" val="18161561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901"/>
            <a:ext cx="10515600" cy="1325563"/>
          </a:xfrm>
        </p:spPr>
        <p:txBody>
          <a:bodyPr>
            <a:normAutofit/>
          </a:bodyPr>
          <a:lstStyle/>
          <a:p>
            <a:r>
              <a:rPr lang="en-US" b="1" dirty="0" smtClean="0">
                <a:solidFill>
                  <a:schemeClr val="accent3">
                    <a:lumMod val="20000"/>
                    <a:lumOff val="80000"/>
                  </a:schemeClr>
                </a:solidFill>
                <a:latin typeface="Arial" panose="020B0604020202020204" pitchFamily="34" charset="0"/>
                <a:cs typeface="Arial" panose="020B0604020202020204" pitchFamily="34" charset="0"/>
              </a:rPr>
              <a:t>GOVERNANCE (Page 55)</a:t>
            </a:r>
            <a:endParaRPr lang="en-US" dirty="0"/>
          </a:p>
        </p:txBody>
      </p:sp>
      <p:sp>
        <p:nvSpPr>
          <p:cNvPr id="3" name="Content Placeholder 2"/>
          <p:cNvSpPr>
            <a:spLocks noGrp="1"/>
          </p:cNvSpPr>
          <p:nvPr>
            <p:ph idx="1"/>
          </p:nvPr>
        </p:nvSpPr>
        <p:spPr>
          <a:xfrm>
            <a:off x="920262" y="1408464"/>
            <a:ext cx="5175738" cy="2320349"/>
          </a:xfrm>
        </p:spPr>
        <p:txBody>
          <a:bodyPr>
            <a:normAutofit lnSpcReduction="10000"/>
          </a:bodyPr>
          <a:lstStyle/>
          <a:p>
            <a:r>
              <a:rPr lang="en-US" sz="4800" b="1" dirty="0" smtClean="0">
                <a:solidFill>
                  <a:schemeClr val="accent4"/>
                </a:solidFill>
              </a:rPr>
              <a:t>Grade 77/100</a:t>
            </a:r>
          </a:p>
          <a:p>
            <a:r>
              <a:rPr lang="en-US" sz="4800" b="1" dirty="0" smtClean="0">
                <a:solidFill>
                  <a:schemeClr val="accent2"/>
                </a:solidFill>
              </a:rPr>
              <a:t>Gap 3.3</a:t>
            </a:r>
          </a:p>
          <a:p>
            <a:r>
              <a:rPr lang="en-US" sz="4800" b="1" dirty="0" smtClean="0">
                <a:solidFill>
                  <a:schemeClr val="accent1">
                    <a:lumMod val="20000"/>
                    <a:lumOff val="80000"/>
                  </a:schemeClr>
                </a:solidFill>
              </a:rPr>
              <a:t>Priority 1.0</a:t>
            </a:r>
            <a:endParaRPr lang="en-US" sz="4800" b="1" dirty="0">
              <a:solidFill>
                <a:schemeClr val="accent1">
                  <a:lumMod val="20000"/>
                  <a:lumOff val="80000"/>
                </a:schemeClr>
              </a:solidFill>
            </a:endParaRPr>
          </a:p>
        </p:txBody>
      </p:sp>
      <p:sp>
        <p:nvSpPr>
          <p:cNvPr id="4" name="Content Placeholder 2"/>
          <p:cNvSpPr txBox="1">
            <a:spLocks/>
          </p:cNvSpPr>
          <p:nvPr/>
        </p:nvSpPr>
        <p:spPr>
          <a:xfrm>
            <a:off x="920262" y="3933920"/>
            <a:ext cx="11166231" cy="300483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4000" b="1" dirty="0" smtClean="0">
                <a:solidFill>
                  <a:schemeClr val="accent6">
                    <a:lumMod val="40000"/>
                    <a:lumOff val="60000"/>
                  </a:schemeClr>
                </a:solidFill>
              </a:rPr>
              <a:t>Core issues</a:t>
            </a:r>
          </a:p>
          <a:p>
            <a:pPr lvl="1"/>
            <a:r>
              <a:rPr lang="en-US" sz="3600" dirty="0" smtClean="0">
                <a:solidFill>
                  <a:schemeClr val="bg1"/>
                </a:solidFill>
              </a:rPr>
              <a:t>Challenges in serving all islands</a:t>
            </a:r>
          </a:p>
          <a:p>
            <a:pPr lvl="1"/>
            <a:r>
              <a:rPr lang="en-US" sz="3600" dirty="0" smtClean="0">
                <a:solidFill>
                  <a:schemeClr val="bg1"/>
                </a:solidFill>
              </a:rPr>
              <a:t>Transparency in decision making</a:t>
            </a:r>
          </a:p>
          <a:p>
            <a:pPr lvl="1"/>
            <a:r>
              <a:rPr lang="en-US" sz="3600" dirty="0" smtClean="0">
                <a:solidFill>
                  <a:schemeClr val="bg1"/>
                </a:solidFill>
              </a:rPr>
              <a:t>Representation </a:t>
            </a:r>
          </a:p>
        </p:txBody>
      </p:sp>
    </p:spTree>
    <p:extLst>
      <p:ext uri="{BB962C8B-B14F-4D97-AF65-F5344CB8AC3E}">
        <p14:creationId xmlns:p14="http://schemas.microsoft.com/office/powerpoint/2010/main" val="13856242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3">
                    <a:lumMod val="20000"/>
                    <a:lumOff val="80000"/>
                  </a:schemeClr>
                </a:solidFill>
                <a:latin typeface="Arial" panose="020B0604020202020204" pitchFamily="34" charset="0"/>
                <a:cs typeface="Arial" panose="020B0604020202020204" pitchFamily="34" charset="0"/>
              </a:rPr>
              <a:t>GOVERNANCE </a:t>
            </a:r>
            <a:r>
              <a:rPr lang="en-US" b="1" dirty="0" smtClean="0">
                <a:solidFill>
                  <a:schemeClr val="accent3">
                    <a:lumMod val="20000"/>
                    <a:lumOff val="80000"/>
                  </a:schemeClr>
                </a:solidFill>
                <a:latin typeface="Arial" panose="020B0604020202020204" pitchFamily="34" charset="0"/>
                <a:cs typeface="Arial" panose="020B0604020202020204" pitchFamily="34" charset="0"/>
              </a:rPr>
              <a:t>(Page 55)</a:t>
            </a:r>
            <a:endParaRPr lang="en-US" dirty="0"/>
          </a:p>
        </p:txBody>
      </p:sp>
      <p:sp>
        <p:nvSpPr>
          <p:cNvPr id="5" name="Content Placeholder 2"/>
          <p:cNvSpPr>
            <a:spLocks noGrp="1"/>
          </p:cNvSpPr>
          <p:nvPr>
            <p:ph idx="1"/>
          </p:nvPr>
        </p:nvSpPr>
        <p:spPr/>
        <p:txBody>
          <a:bodyPr>
            <a:noAutofit/>
          </a:bodyPr>
          <a:lstStyle/>
          <a:p>
            <a:pPr marL="0" indent="0">
              <a:buNone/>
            </a:pPr>
            <a:r>
              <a:rPr lang="en-US" sz="4000" b="1" dirty="0">
                <a:solidFill>
                  <a:schemeClr val="accent3">
                    <a:lumMod val="20000"/>
                    <a:lumOff val="80000"/>
                  </a:schemeClr>
                </a:solidFill>
              </a:rPr>
              <a:t>Is change needed?</a:t>
            </a:r>
          </a:p>
          <a:p>
            <a:pPr marL="0" indent="0">
              <a:buNone/>
            </a:pPr>
            <a:endParaRPr lang="en-US" sz="3000" dirty="0">
              <a:solidFill>
                <a:schemeClr val="accent3">
                  <a:lumMod val="20000"/>
                  <a:lumOff val="80000"/>
                </a:schemeClr>
              </a:solidFill>
            </a:endParaRPr>
          </a:p>
          <a:p>
            <a:pPr marL="0" indent="0">
              <a:buNone/>
            </a:pPr>
            <a:r>
              <a:rPr lang="en-US" sz="4000" b="1" dirty="0">
                <a:solidFill>
                  <a:schemeClr val="accent4">
                    <a:lumMod val="40000"/>
                    <a:lumOff val="60000"/>
                  </a:schemeClr>
                </a:solidFill>
              </a:rPr>
              <a:t>Language?</a:t>
            </a:r>
          </a:p>
          <a:p>
            <a:pPr marL="0" indent="0">
              <a:buNone/>
            </a:pPr>
            <a:endParaRPr lang="en-US" sz="3000" b="1" dirty="0">
              <a:solidFill>
                <a:schemeClr val="accent2">
                  <a:lumMod val="40000"/>
                  <a:lumOff val="60000"/>
                </a:schemeClr>
              </a:solidFill>
            </a:endParaRPr>
          </a:p>
          <a:p>
            <a:pPr marL="0" indent="0">
              <a:buNone/>
            </a:pPr>
            <a:r>
              <a:rPr lang="en-US" sz="4000" b="1" dirty="0">
                <a:solidFill>
                  <a:schemeClr val="accent2">
                    <a:lumMod val="40000"/>
                    <a:lumOff val="60000"/>
                  </a:schemeClr>
                </a:solidFill>
              </a:rPr>
              <a:t>Structure of statement?</a:t>
            </a:r>
          </a:p>
          <a:p>
            <a:pPr marL="0" indent="0">
              <a:buNone/>
            </a:pPr>
            <a:endParaRPr lang="en-US" sz="3000" b="1" dirty="0">
              <a:solidFill>
                <a:schemeClr val="accent6">
                  <a:lumMod val="20000"/>
                  <a:lumOff val="80000"/>
                </a:schemeClr>
              </a:solidFill>
            </a:endParaRPr>
          </a:p>
          <a:p>
            <a:pPr marL="0" indent="0">
              <a:buNone/>
            </a:pPr>
            <a:r>
              <a:rPr lang="en-US" sz="4000" b="1" dirty="0">
                <a:solidFill>
                  <a:schemeClr val="accent6">
                    <a:lumMod val="20000"/>
                    <a:lumOff val="80000"/>
                  </a:schemeClr>
                </a:solidFill>
              </a:rPr>
              <a:t>Additional language, something missing?</a:t>
            </a:r>
          </a:p>
        </p:txBody>
      </p:sp>
    </p:spTree>
    <p:extLst>
      <p:ext uri="{BB962C8B-B14F-4D97-AF65-F5344CB8AC3E}">
        <p14:creationId xmlns:p14="http://schemas.microsoft.com/office/powerpoint/2010/main" val="2631927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2"/>
                </a:solidFill>
              </a:rPr>
              <a:t>Process</a:t>
            </a:r>
            <a:endParaRPr lang="en-US" dirty="0">
              <a:solidFill>
                <a:schemeClr val="bg2"/>
              </a:solidFill>
            </a:endParaRPr>
          </a:p>
        </p:txBody>
      </p:sp>
      <p:sp>
        <p:nvSpPr>
          <p:cNvPr id="3" name="Content Placeholder 2"/>
          <p:cNvSpPr>
            <a:spLocks noGrp="1"/>
          </p:cNvSpPr>
          <p:nvPr>
            <p:ph idx="1"/>
          </p:nvPr>
        </p:nvSpPr>
        <p:spPr/>
        <p:txBody>
          <a:bodyPr/>
          <a:lstStyle/>
          <a:p>
            <a:r>
              <a:rPr lang="en-US" dirty="0" smtClean="0">
                <a:solidFill>
                  <a:schemeClr val="bg1"/>
                </a:solidFill>
              </a:rPr>
              <a:t>Recap existing Vision elements</a:t>
            </a:r>
          </a:p>
          <a:p>
            <a:endParaRPr lang="en-US" dirty="0" smtClean="0">
              <a:solidFill>
                <a:schemeClr val="bg1"/>
              </a:solidFill>
            </a:endParaRPr>
          </a:p>
          <a:p>
            <a:r>
              <a:rPr lang="en-US" dirty="0">
                <a:solidFill>
                  <a:schemeClr val="bg1"/>
                </a:solidFill>
              </a:rPr>
              <a:t>Recap key metrics from public </a:t>
            </a:r>
            <a:r>
              <a:rPr lang="en-US" dirty="0" smtClean="0">
                <a:solidFill>
                  <a:schemeClr val="bg1"/>
                </a:solidFill>
              </a:rPr>
              <a:t>engagement for each element</a:t>
            </a:r>
          </a:p>
          <a:p>
            <a:pPr lvl="1"/>
            <a:r>
              <a:rPr lang="en-US" dirty="0" smtClean="0">
                <a:solidFill>
                  <a:schemeClr val="bg1"/>
                </a:solidFill>
              </a:rPr>
              <a:t>Grade, Gap, Priority</a:t>
            </a:r>
          </a:p>
          <a:p>
            <a:endParaRPr lang="en-US" dirty="0">
              <a:solidFill>
                <a:schemeClr val="bg1"/>
              </a:solidFill>
            </a:endParaRPr>
          </a:p>
          <a:p>
            <a:r>
              <a:rPr lang="en-US" dirty="0" smtClean="0">
                <a:solidFill>
                  <a:schemeClr val="bg1"/>
                </a:solidFill>
              </a:rPr>
              <a:t>Provide direction on amendments</a:t>
            </a:r>
          </a:p>
          <a:p>
            <a:endParaRPr lang="en-US" dirty="0">
              <a:solidFill>
                <a:schemeClr val="bg1"/>
              </a:solidFill>
            </a:endParaRPr>
          </a:p>
        </p:txBody>
      </p:sp>
    </p:spTree>
    <p:extLst>
      <p:ext uri="{BB962C8B-B14F-4D97-AF65-F5344CB8AC3E}">
        <p14:creationId xmlns:p14="http://schemas.microsoft.com/office/powerpoint/2010/main" val="210740631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2"/>
                </a:solidFill>
              </a:rPr>
              <a:t>Remaining Elements</a:t>
            </a:r>
            <a:endParaRPr lang="en-US" dirty="0">
              <a:solidFill>
                <a:schemeClr val="bg2"/>
              </a:solidFill>
            </a:endParaRPr>
          </a:p>
        </p:txBody>
      </p:sp>
      <p:sp>
        <p:nvSpPr>
          <p:cNvPr id="3" name="Content Placeholder 2"/>
          <p:cNvSpPr>
            <a:spLocks noGrp="1"/>
          </p:cNvSpPr>
          <p:nvPr>
            <p:ph idx="1"/>
          </p:nvPr>
        </p:nvSpPr>
        <p:spPr/>
        <p:txBody>
          <a:bodyPr numCol="2">
            <a:noAutofit/>
          </a:bodyPr>
          <a:lstStyle/>
          <a:p>
            <a:r>
              <a:rPr lang="en-US" sz="3200" b="1" dirty="0" smtClean="0">
                <a:solidFill>
                  <a:schemeClr val="bg2"/>
                </a:solidFill>
              </a:rPr>
              <a:t>Community</a:t>
            </a:r>
          </a:p>
          <a:p>
            <a:pPr lvl="1"/>
            <a:r>
              <a:rPr lang="en-US" sz="2800" dirty="0" smtClean="0">
                <a:solidFill>
                  <a:schemeClr val="bg2"/>
                </a:solidFill>
              </a:rPr>
              <a:t>Grade 81, Gap 2.5, priority 1.3</a:t>
            </a:r>
          </a:p>
          <a:p>
            <a:pPr lvl="1"/>
            <a:r>
              <a:rPr lang="en-US" sz="2800" dirty="0" smtClean="0">
                <a:solidFill>
                  <a:schemeClr val="bg2"/>
                </a:solidFill>
              </a:rPr>
              <a:t>Report pg. 23</a:t>
            </a:r>
          </a:p>
          <a:p>
            <a:r>
              <a:rPr lang="en-US" sz="3200" b="1" dirty="0" smtClean="0">
                <a:solidFill>
                  <a:schemeClr val="bg2"/>
                </a:solidFill>
              </a:rPr>
              <a:t>Education</a:t>
            </a:r>
          </a:p>
          <a:p>
            <a:pPr lvl="1"/>
            <a:r>
              <a:rPr lang="en-US" sz="2800" dirty="0" smtClean="0">
                <a:solidFill>
                  <a:schemeClr val="bg2"/>
                </a:solidFill>
              </a:rPr>
              <a:t>Grade 79, Gap n/a, priority n/a</a:t>
            </a:r>
          </a:p>
          <a:p>
            <a:pPr lvl="1"/>
            <a:r>
              <a:rPr lang="en-US" sz="2800" dirty="0" smtClean="0">
                <a:solidFill>
                  <a:schemeClr val="bg2"/>
                </a:solidFill>
              </a:rPr>
              <a:t>Report pg. 29</a:t>
            </a:r>
          </a:p>
          <a:p>
            <a:pPr lvl="1"/>
            <a:endParaRPr lang="en-US" sz="2800" dirty="0" smtClean="0">
              <a:solidFill>
                <a:schemeClr val="bg2"/>
              </a:solidFill>
            </a:endParaRPr>
          </a:p>
          <a:p>
            <a:r>
              <a:rPr lang="en-US" sz="3100" b="1" dirty="0" smtClean="0">
                <a:solidFill>
                  <a:schemeClr val="bg2"/>
                </a:solidFill>
              </a:rPr>
              <a:t>Arts, culture, &amp; recreation</a:t>
            </a:r>
          </a:p>
          <a:p>
            <a:pPr lvl="1"/>
            <a:r>
              <a:rPr lang="en-US" sz="2800" dirty="0" smtClean="0">
                <a:solidFill>
                  <a:schemeClr val="bg2"/>
                </a:solidFill>
              </a:rPr>
              <a:t>Grade 86, Gap 0.9, priority 0.4</a:t>
            </a:r>
          </a:p>
          <a:p>
            <a:pPr lvl="1"/>
            <a:r>
              <a:rPr lang="en-US" sz="2800" dirty="0" smtClean="0">
                <a:solidFill>
                  <a:schemeClr val="bg2"/>
                </a:solidFill>
              </a:rPr>
              <a:t>Report pg. 51</a:t>
            </a:r>
          </a:p>
          <a:p>
            <a:r>
              <a:rPr lang="en-US" sz="3200" b="1" dirty="0" smtClean="0">
                <a:solidFill>
                  <a:schemeClr val="bg2"/>
                </a:solidFill>
              </a:rPr>
              <a:t>Heritage and Historic Preservation</a:t>
            </a:r>
          </a:p>
          <a:p>
            <a:pPr lvl="1"/>
            <a:r>
              <a:rPr lang="en-US" sz="2800" dirty="0" smtClean="0">
                <a:solidFill>
                  <a:schemeClr val="bg2"/>
                </a:solidFill>
              </a:rPr>
              <a:t>Grade 85, Gap 2.6, priority 0.7</a:t>
            </a:r>
          </a:p>
          <a:p>
            <a:pPr lvl="1"/>
            <a:r>
              <a:rPr lang="en-US" sz="2800" dirty="0" smtClean="0">
                <a:solidFill>
                  <a:schemeClr val="bg2"/>
                </a:solidFill>
              </a:rPr>
              <a:t>Report pg. 53</a:t>
            </a:r>
            <a:endParaRPr lang="en-US" sz="2800" dirty="0">
              <a:solidFill>
                <a:schemeClr val="bg2"/>
              </a:solidFill>
            </a:endParaRPr>
          </a:p>
        </p:txBody>
      </p:sp>
    </p:spTree>
    <p:extLst>
      <p:ext uri="{BB962C8B-B14F-4D97-AF65-F5344CB8AC3E}">
        <p14:creationId xmlns:p14="http://schemas.microsoft.com/office/powerpoint/2010/main" val="8830568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dirty="0" smtClean="0">
                <a:solidFill>
                  <a:schemeClr val="bg2"/>
                </a:solidFill>
              </a:rPr>
              <a:t>Questions?</a:t>
            </a:r>
            <a:endParaRPr lang="en-US" b="1" dirty="0">
              <a:solidFill>
                <a:schemeClr val="bg2"/>
              </a:solidFill>
            </a:endParaRPr>
          </a:p>
        </p:txBody>
      </p:sp>
      <p:sp>
        <p:nvSpPr>
          <p:cNvPr id="5" name="Subtitle 4"/>
          <p:cNvSpPr>
            <a:spLocks noGrp="1"/>
          </p:cNvSpPr>
          <p:nvPr>
            <p:ph type="subTitle" idx="1"/>
          </p:nvPr>
        </p:nvSpPr>
        <p:spPr/>
        <p:txBody>
          <a:bodyPr/>
          <a:lstStyle/>
          <a:p>
            <a:endParaRPr lang="en-US" b="1" dirty="0" smtClean="0">
              <a:solidFill>
                <a:schemeClr val="bg1"/>
              </a:solidFill>
            </a:endParaRPr>
          </a:p>
          <a:p>
            <a:r>
              <a:rPr lang="en-US" b="1" dirty="0" smtClean="0">
                <a:solidFill>
                  <a:schemeClr val="bg1"/>
                </a:solidFill>
              </a:rPr>
              <a:t>Next Steps: Review Recommendations February 16</a:t>
            </a:r>
            <a:endParaRPr lang="en-US" b="1" dirty="0">
              <a:solidFill>
                <a:schemeClr val="bg1"/>
              </a:solidFill>
            </a:endParaRPr>
          </a:p>
        </p:txBody>
      </p:sp>
    </p:spTree>
    <p:extLst>
      <p:ext uri="{BB962C8B-B14F-4D97-AF65-F5344CB8AC3E}">
        <p14:creationId xmlns:p14="http://schemas.microsoft.com/office/powerpoint/2010/main" val="38422577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914400" y="2571750"/>
            <a:ext cx="9086850" cy="75438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idx="4294967295"/>
          </p:nvPr>
        </p:nvSpPr>
        <p:spPr>
          <a:xfrm>
            <a:off x="868680" y="1001078"/>
            <a:ext cx="10515600" cy="2852737"/>
          </a:xfrm>
        </p:spPr>
        <p:txBody>
          <a:bodyPr>
            <a:normAutofit/>
          </a:bodyPr>
          <a:lstStyle/>
          <a:p>
            <a:r>
              <a:rPr lang="en-US" dirty="0" smtClean="0">
                <a:solidFill>
                  <a:schemeClr val="bg2"/>
                </a:solidFill>
              </a:rPr>
              <a:t>Sign Up for Comp. Plan News Flashes</a:t>
            </a:r>
            <a:br>
              <a:rPr lang="en-US" dirty="0" smtClean="0">
                <a:solidFill>
                  <a:schemeClr val="bg2"/>
                </a:solidFill>
              </a:rPr>
            </a:br>
            <a:r>
              <a:rPr lang="en-US" sz="1400" dirty="0">
                <a:solidFill>
                  <a:schemeClr val="bg2"/>
                </a:solidFill>
              </a:rPr>
              <a:t> </a:t>
            </a:r>
            <a:r>
              <a:rPr lang="en-US" sz="1800" dirty="0" smtClean="0">
                <a:solidFill>
                  <a:schemeClr val="bg2"/>
                </a:solidFill>
              </a:rPr>
              <a:t> </a:t>
            </a:r>
            <a:r>
              <a:rPr lang="en-US" sz="2400" dirty="0" smtClean="0">
                <a:solidFill>
                  <a:schemeClr val="bg2"/>
                </a:solidFill>
              </a:rPr>
              <a:t> </a:t>
            </a:r>
            <a:r>
              <a:rPr lang="en-US" dirty="0">
                <a:solidFill>
                  <a:schemeClr val="bg2"/>
                </a:solidFill>
              </a:rPr>
              <a:t/>
            </a:r>
            <a:br>
              <a:rPr lang="en-US" dirty="0">
                <a:solidFill>
                  <a:schemeClr val="bg2"/>
                </a:solidFill>
              </a:rPr>
            </a:br>
            <a:r>
              <a:rPr lang="en-US" dirty="0">
                <a:solidFill>
                  <a:schemeClr val="bg2"/>
                </a:solidFill>
                <a:hlinkClick r:id="rId2"/>
              </a:rPr>
              <a:t>https://</a:t>
            </a:r>
            <a:r>
              <a:rPr lang="en-US" dirty="0" smtClean="0">
                <a:solidFill>
                  <a:schemeClr val="bg2"/>
                </a:solidFill>
                <a:hlinkClick r:id="rId2"/>
              </a:rPr>
              <a:t>www.sanjuanco.com/list.aspx </a:t>
            </a:r>
            <a:endParaRPr lang="en-US" dirty="0">
              <a:solidFill>
                <a:schemeClr val="bg2"/>
              </a:solidFill>
            </a:endParaRPr>
          </a:p>
        </p:txBody>
      </p:sp>
      <p:sp>
        <p:nvSpPr>
          <p:cNvPr id="7" name="TextBox 6"/>
          <p:cNvSpPr txBox="1"/>
          <p:nvPr/>
        </p:nvSpPr>
        <p:spPr>
          <a:xfrm>
            <a:off x="868680" y="4784407"/>
            <a:ext cx="7212330" cy="1569660"/>
          </a:xfrm>
          <a:prstGeom prst="rect">
            <a:avLst/>
          </a:prstGeom>
          <a:noFill/>
        </p:spPr>
        <p:txBody>
          <a:bodyPr wrap="square" rtlCol="0">
            <a:spAutoFit/>
          </a:bodyPr>
          <a:lstStyle/>
          <a:p>
            <a:r>
              <a:rPr lang="en-US" sz="2400" dirty="0" smtClean="0">
                <a:solidFill>
                  <a:schemeClr val="bg1"/>
                </a:solidFill>
              </a:rPr>
              <a:t>For more information, Contact:</a:t>
            </a:r>
          </a:p>
          <a:p>
            <a:r>
              <a:rPr lang="en-US" sz="2400" dirty="0" smtClean="0">
                <a:solidFill>
                  <a:schemeClr val="bg1"/>
                </a:solidFill>
              </a:rPr>
              <a:t>Adam Zack, Planner II</a:t>
            </a:r>
          </a:p>
          <a:p>
            <a:r>
              <a:rPr lang="en-US" sz="2400" dirty="0" smtClean="0">
                <a:solidFill>
                  <a:schemeClr val="bg1"/>
                </a:solidFill>
              </a:rPr>
              <a:t>Adamz@sanjuanco.com</a:t>
            </a:r>
          </a:p>
          <a:p>
            <a:r>
              <a:rPr lang="en-US" sz="2400" dirty="0" smtClean="0">
                <a:solidFill>
                  <a:schemeClr val="bg1"/>
                </a:solidFill>
              </a:rPr>
              <a:t>(360) 370-7580</a:t>
            </a:r>
          </a:p>
        </p:txBody>
      </p:sp>
    </p:spTree>
    <p:extLst>
      <p:ext uri="{BB962C8B-B14F-4D97-AF65-F5344CB8AC3E}">
        <p14:creationId xmlns:p14="http://schemas.microsoft.com/office/powerpoint/2010/main" val="3326450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622973" cy="1325563"/>
          </a:xfrm>
        </p:spPr>
        <p:txBody>
          <a:bodyPr/>
          <a:lstStyle/>
          <a:p>
            <a:r>
              <a:rPr lang="en-US" dirty="0" smtClean="0">
                <a:solidFill>
                  <a:schemeClr val="bg2"/>
                </a:solidFill>
              </a:rPr>
              <a:t>Next Steps – </a:t>
            </a:r>
            <a:r>
              <a:rPr lang="en-US" sz="2800" dirty="0" smtClean="0">
                <a:solidFill>
                  <a:schemeClr val="bg2"/>
                </a:solidFill>
              </a:rPr>
              <a:t>February 16</a:t>
            </a:r>
            <a:r>
              <a:rPr lang="en-US" sz="2800" baseline="30000" dirty="0" smtClean="0">
                <a:solidFill>
                  <a:schemeClr val="bg2"/>
                </a:solidFill>
              </a:rPr>
              <a:t>th</a:t>
            </a:r>
            <a:r>
              <a:rPr lang="en-US" sz="2800" dirty="0" smtClean="0">
                <a:solidFill>
                  <a:schemeClr val="bg2"/>
                </a:solidFill>
              </a:rPr>
              <a:t> Planning Commission Meeting</a:t>
            </a:r>
            <a:endParaRPr lang="en-US" dirty="0">
              <a:solidFill>
                <a:schemeClr val="bg2"/>
              </a:solidFill>
            </a:endParaRPr>
          </a:p>
        </p:txBody>
      </p:sp>
      <p:sp>
        <p:nvSpPr>
          <p:cNvPr id="3" name="Content Placeholder 2"/>
          <p:cNvSpPr>
            <a:spLocks noGrp="1"/>
          </p:cNvSpPr>
          <p:nvPr>
            <p:ph idx="1"/>
          </p:nvPr>
        </p:nvSpPr>
        <p:spPr/>
        <p:txBody>
          <a:bodyPr>
            <a:normAutofit/>
          </a:bodyPr>
          <a:lstStyle/>
          <a:p>
            <a:r>
              <a:rPr lang="en-US" sz="3200" dirty="0" smtClean="0">
                <a:solidFill>
                  <a:schemeClr val="bg1"/>
                </a:solidFill>
              </a:rPr>
              <a:t>Presentation of draft amendments</a:t>
            </a:r>
          </a:p>
          <a:p>
            <a:endParaRPr lang="en-US" sz="3200" dirty="0" smtClean="0">
              <a:solidFill>
                <a:schemeClr val="bg1"/>
              </a:solidFill>
            </a:endParaRPr>
          </a:p>
          <a:p>
            <a:r>
              <a:rPr lang="en-US" sz="3200" dirty="0" smtClean="0">
                <a:solidFill>
                  <a:schemeClr val="bg1"/>
                </a:solidFill>
              </a:rPr>
              <a:t>Public comments on draft and PC discussion</a:t>
            </a:r>
          </a:p>
          <a:p>
            <a:endParaRPr lang="en-US" sz="3200" dirty="0" smtClean="0">
              <a:solidFill>
                <a:schemeClr val="bg1"/>
              </a:solidFill>
            </a:endParaRPr>
          </a:p>
          <a:p>
            <a:r>
              <a:rPr lang="en-US" sz="3200" dirty="0" smtClean="0">
                <a:solidFill>
                  <a:schemeClr val="bg1"/>
                </a:solidFill>
              </a:rPr>
              <a:t>Planning Commission refinement of recommendations</a:t>
            </a:r>
            <a:endParaRPr lang="en-US" sz="3200" dirty="0">
              <a:solidFill>
                <a:schemeClr val="bg1"/>
              </a:solidFill>
            </a:endParaRPr>
          </a:p>
        </p:txBody>
      </p:sp>
    </p:spTree>
    <p:extLst>
      <p:ext uri="{BB962C8B-B14F-4D97-AF65-F5344CB8AC3E}">
        <p14:creationId xmlns:p14="http://schemas.microsoft.com/office/powerpoint/2010/main" val="15574459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20000"/>
                    <a:lumOff val="80000"/>
                  </a:schemeClr>
                </a:solidFill>
                <a:latin typeface="Arial" panose="020B0604020202020204" pitchFamily="34" charset="0"/>
                <a:cs typeface="Arial" panose="020B0604020202020204" pitchFamily="34" charset="0"/>
              </a:rPr>
              <a:t>Grade</a:t>
            </a:r>
            <a:endParaRPr lang="en-US" dirty="0"/>
          </a:p>
        </p:txBody>
      </p:sp>
      <p:sp>
        <p:nvSpPr>
          <p:cNvPr id="3" name="Content Placeholder 2"/>
          <p:cNvSpPr>
            <a:spLocks noGrp="1"/>
          </p:cNvSpPr>
          <p:nvPr>
            <p:ph idx="1"/>
          </p:nvPr>
        </p:nvSpPr>
        <p:spPr>
          <a:xfrm>
            <a:off x="838200" y="1825624"/>
            <a:ext cx="6219092" cy="4645514"/>
          </a:xfrm>
        </p:spPr>
        <p:txBody>
          <a:bodyPr>
            <a:normAutofit/>
          </a:bodyPr>
          <a:lstStyle/>
          <a:p>
            <a:pPr marL="0" indent="0">
              <a:buNone/>
            </a:pPr>
            <a:r>
              <a:rPr lang="en-US" u="sng" dirty="0" smtClean="0">
                <a:solidFill>
                  <a:schemeClr val="accent4">
                    <a:lumMod val="60000"/>
                    <a:lumOff val="40000"/>
                  </a:schemeClr>
                </a:solidFill>
              </a:rPr>
              <a:t>The grade </a:t>
            </a:r>
            <a:r>
              <a:rPr lang="en-US" u="sng" dirty="0">
                <a:solidFill>
                  <a:schemeClr val="accent4">
                    <a:lumMod val="60000"/>
                    <a:lumOff val="40000"/>
                  </a:schemeClr>
                </a:solidFill>
              </a:rPr>
              <a:t>reflects how the community views each component of the vision statement</a:t>
            </a:r>
            <a:r>
              <a:rPr lang="en-US" u="sng" dirty="0" smtClean="0">
                <a:solidFill>
                  <a:schemeClr val="accent4">
                    <a:lumMod val="60000"/>
                    <a:lumOff val="40000"/>
                  </a:schemeClr>
                </a:solidFill>
              </a:rPr>
              <a:t>. </a:t>
            </a:r>
            <a:endParaRPr lang="en-US" dirty="0" smtClean="0">
              <a:solidFill>
                <a:schemeClr val="accent4">
                  <a:lumMod val="60000"/>
                  <a:lumOff val="40000"/>
                </a:schemeClr>
              </a:solidFill>
            </a:endParaRPr>
          </a:p>
          <a:p>
            <a:pPr marL="0" indent="0">
              <a:buNone/>
            </a:pPr>
            <a:endParaRPr lang="en-US" dirty="0" smtClean="0">
              <a:solidFill>
                <a:schemeClr val="bg1"/>
              </a:solidFill>
            </a:endParaRPr>
          </a:p>
          <a:p>
            <a:pPr marL="0" indent="0">
              <a:buNone/>
            </a:pPr>
            <a:r>
              <a:rPr lang="en-US" dirty="0" smtClean="0">
                <a:solidFill>
                  <a:schemeClr val="bg1"/>
                </a:solidFill>
              </a:rPr>
              <a:t>From survey, 100 point scale, the higher the grade, the more community confidence in that Vision Statement element.</a:t>
            </a:r>
            <a:endParaRPr lang="en-US" dirty="0">
              <a:solidFill>
                <a:schemeClr val="bg1"/>
              </a:solidFill>
            </a:endParaRPr>
          </a:p>
          <a:p>
            <a:pPr marL="0" indent="0">
              <a:buNone/>
            </a:pP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23461" y="2102115"/>
            <a:ext cx="4738383" cy="3677362"/>
          </a:xfrm>
          <a:prstGeom prst="rect">
            <a:avLst/>
          </a:prstGeom>
        </p:spPr>
      </p:pic>
    </p:spTree>
    <p:extLst>
      <p:ext uri="{BB962C8B-B14F-4D97-AF65-F5344CB8AC3E}">
        <p14:creationId xmlns:p14="http://schemas.microsoft.com/office/powerpoint/2010/main" val="14874763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20000"/>
                    <a:lumOff val="80000"/>
                  </a:schemeClr>
                </a:solidFill>
                <a:latin typeface="Arial" panose="020B0604020202020204" pitchFamily="34" charset="0"/>
                <a:cs typeface="Arial" panose="020B0604020202020204" pitchFamily="34" charset="0"/>
              </a:rPr>
              <a:t>Gap</a:t>
            </a:r>
            <a:endParaRPr lang="en-US" b="1" dirty="0">
              <a:solidFill>
                <a:schemeClr val="accent3">
                  <a:lumMod val="20000"/>
                  <a:lumOff val="8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825624"/>
            <a:ext cx="6301154" cy="2237221"/>
          </a:xfrm>
        </p:spPr>
        <p:txBody>
          <a:bodyPr>
            <a:normAutofit/>
          </a:bodyPr>
          <a:lstStyle/>
          <a:p>
            <a:pPr marL="0" indent="0">
              <a:buNone/>
            </a:pPr>
            <a:r>
              <a:rPr lang="en-US" dirty="0">
                <a:solidFill>
                  <a:schemeClr val="bg1"/>
                </a:solidFill>
                <a:latin typeface="Arial" panose="020B0604020202020204" pitchFamily="34" charset="0"/>
                <a:cs typeface="Arial" panose="020B0604020202020204" pitchFamily="34" charset="0"/>
              </a:rPr>
              <a:t>F</a:t>
            </a:r>
            <a:r>
              <a:rPr lang="en-US" dirty="0" smtClean="0">
                <a:solidFill>
                  <a:schemeClr val="bg1"/>
                </a:solidFill>
                <a:latin typeface="Arial" panose="020B0604020202020204" pitchFamily="34" charset="0"/>
                <a:cs typeface="Arial" panose="020B0604020202020204" pitchFamily="34" charset="0"/>
              </a:rPr>
              <a:t>rom the October workshops, groups used a 10 point scale to rate each statement element on where it is now and where it ought to be.  </a:t>
            </a:r>
            <a:r>
              <a:rPr lang="en-US" u="sng" dirty="0" smtClean="0">
                <a:solidFill>
                  <a:schemeClr val="accent4">
                    <a:lumMod val="60000"/>
                    <a:lumOff val="40000"/>
                  </a:schemeClr>
                </a:solidFill>
                <a:latin typeface="Arial" panose="020B0604020202020204" pitchFamily="34" charset="0"/>
                <a:cs typeface="Arial" panose="020B0604020202020204" pitchFamily="34" charset="0"/>
              </a:rPr>
              <a:t>The resulting difference is the gap.</a:t>
            </a:r>
          </a:p>
          <a:p>
            <a:pPr marL="0" indent="0">
              <a:buNone/>
            </a:pPr>
            <a:endParaRPr lang="en-US" u="sng" dirty="0">
              <a:solidFill>
                <a:schemeClr val="bg1"/>
              </a:solidFill>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09337" y="2288930"/>
            <a:ext cx="4591539" cy="3443655"/>
          </a:xfrm>
          <a:prstGeom prst="rect">
            <a:avLst/>
          </a:prstGeom>
        </p:spPr>
      </p:pic>
      <p:sp>
        <p:nvSpPr>
          <p:cNvPr id="5" name="TextBox 4"/>
          <p:cNvSpPr txBox="1"/>
          <p:nvPr/>
        </p:nvSpPr>
        <p:spPr>
          <a:xfrm>
            <a:off x="1326440" y="4197781"/>
            <a:ext cx="5324673" cy="1754326"/>
          </a:xfrm>
          <a:prstGeom prst="rect">
            <a:avLst/>
          </a:prstGeom>
          <a:noFill/>
        </p:spPr>
        <p:txBody>
          <a:bodyPr wrap="square" rtlCol="0">
            <a:spAutoFit/>
          </a:bodyPr>
          <a:lstStyle/>
          <a:p>
            <a:pPr algn="just"/>
            <a:r>
              <a:rPr lang="en-US" sz="3600" b="1" dirty="0" smtClean="0">
                <a:solidFill>
                  <a:schemeClr val="accent4">
                    <a:lumMod val="20000"/>
                    <a:lumOff val="80000"/>
                  </a:schemeClr>
                </a:solidFill>
                <a:latin typeface="Arial" panose="020B0604020202020204" pitchFamily="34" charset="0"/>
                <a:cs typeface="Arial" panose="020B0604020202020204" pitchFamily="34" charset="0"/>
              </a:rPr>
              <a:t>   (</a:t>
            </a:r>
            <a:r>
              <a:rPr lang="en-US" sz="3600" b="1" dirty="0">
                <a:solidFill>
                  <a:schemeClr val="accent4">
                    <a:lumMod val="20000"/>
                    <a:lumOff val="80000"/>
                  </a:schemeClr>
                </a:solidFill>
                <a:latin typeface="Arial" panose="020B0604020202020204" pitchFamily="34" charset="0"/>
                <a:cs typeface="Arial" panose="020B0604020202020204" pitchFamily="34" charset="0"/>
              </a:rPr>
              <a:t>Future </a:t>
            </a:r>
            <a:r>
              <a:rPr lang="en-US" sz="3600" b="1" dirty="0" smtClean="0">
                <a:solidFill>
                  <a:schemeClr val="accent4">
                    <a:lumMod val="20000"/>
                    <a:lumOff val="80000"/>
                  </a:schemeClr>
                </a:solidFill>
                <a:latin typeface="Arial" panose="020B0604020202020204" pitchFamily="34" charset="0"/>
                <a:cs typeface="Arial" panose="020B0604020202020204" pitchFamily="34" charset="0"/>
              </a:rPr>
              <a:t>Aspiration</a:t>
            </a:r>
            <a:r>
              <a:rPr lang="en-US" sz="3600" b="1" dirty="0">
                <a:solidFill>
                  <a:schemeClr val="accent4">
                    <a:lumMod val="20000"/>
                    <a:lumOff val="80000"/>
                  </a:schemeClr>
                </a:solidFill>
                <a:latin typeface="Arial" panose="020B0604020202020204" pitchFamily="34" charset="0"/>
                <a:cs typeface="Arial" panose="020B0604020202020204" pitchFamily="34" charset="0"/>
              </a:rPr>
              <a:t>) </a:t>
            </a:r>
            <a:endParaRPr lang="en-US" sz="3600" b="1" dirty="0" smtClean="0">
              <a:solidFill>
                <a:schemeClr val="accent4">
                  <a:lumMod val="20000"/>
                  <a:lumOff val="80000"/>
                </a:schemeClr>
              </a:solidFill>
              <a:latin typeface="Arial" panose="020B0604020202020204" pitchFamily="34" charset="0"/>
              <a:cs typeface="Arial" panose="020B0604020202020204" pitchFamily="34" charset="0"/>
            </a:endParaRPr>
          </a:p>
          <a:p>
            <a:pPr algn="just"/>
            <a:r>
              <a:rPr lang="en-US" sz="3600" b="1" u="sng" dirty="0" smtClean="0">
                <a:solidFill>
                  <a:schemeClr val="accent4">
                    <a:lumMod val="20000"/>
                    <a:lumOff val="80000"/>
                  </a:schemeClr>
                </a:solidFill>
                <a:latin typeface="Arial" panose="020B0604020202020204" pitchFamily="34" charset="0"/>
                <a:cs typeface="Arial" panose="020B0604020202020204" pitchFamily="34" charset="0"/>
              </a:rPr>
              <a:t>– (Current </a:t>
            </a:r>
            <a:r>
              <a:rPr lang="en-US" sz="3600" b="1" u="sng" dirty="0">
                <a:solidFill>
                  <a:schemeClr val="accent4">
                    <a:lumMod val="20000"/>
                    <a:lumOff val="80000"/>
                  </a:schemeClr>
                </a:solidFill>
                <a:latin typeface="Arial" panose="020B0604020202020204" pitchFamily="34" charset="0"/>
                <a:cs typeface="Arial" panose="020B0604020202020204" pitchFamily="34" charset="0"/>
              </a:rPr>
              <a:t>C</a:t>
            </a:r>
            <a:r>
              <a:rPr lang="en-US" sz="3600" b="1" u="sng" dirty="0" smtClean="0">
                <a:solidFill>
                  <a:schemeClr val="accent4">
                    <a:lumMod val="20000"/>
                    <a:lumOff val="80000"/>
                  </a:schemeClr>
                </a:solidFill>
                <a:latin typeface="Arial" panose="020B0604020202020204" pitchFamily="34" charset="0"/>
                <a:cs typeface="Arial" panose="020B0604020202020204" pitchFamily="34" charset="0"/>
              </a:rPr>
              <a:t>ondition</a:t>
            </a:r>
            <a:r>
              <a:rPr lang="en-US" sz="3600" b="1" u="sng" dirty="0">
                <a:solidFill>
                  <a:schemeClr val="accent4">
                    <a:lumMod val="20000"/>
                    <a:lumOff val="80000"/>
                  </a:schemeClr>
                </a:solidFill>
                <a:latin typeface="Arial" panose="020B0604020202020204" pitchFamily="34" charset="0"/>
                <a:cs typeface="Arial" panose="020B0604020202020204" pitchFamily="34" charset="0"/>
              </a:rPr>
              <a:t>)</a:t>
            </a:r>
            <a:r>
              <a:rPr lang="en-US" sz="3600" b="1" dirty="0">
                <a:solidFill>
                  <a:schemeClr val="accent4">
                    <a:lumMod val="20000"/>
                    <a:lumOff val="80000"/>
                  </a:schemeClr>
                </a:solidFill>
                <a:latin typeface="Arial" panose="020B0604020202020204" pitchFamily="34" charset="0"/>
                <a:cs typeface="Arial" panose="020B0604020202020204" pitchFamily="34" charset="0"/>
              </a:rPr>
              <a:t> </a:t>
            </a:r>
            <a:endParaRPr lang="en-US" sz="3600" b="1" dirty="0" smtClean="0">
              <a:solidFill>
                <a:schemeClr val="accent4">
                  <a:lumMod val="20000"/>
                  <a:lumOff val="80000"/>
                </a:schemeClr>
              </a:solidFill>
              <a:latin typeface="Arial" panose="020B0604020202020204" pitchFamily="34" charset="0"/>
              <a:cs typeface="Arial" panose="020B0604020202020204" pitchFamily="34" charset="0"/>
            </a:endParaRPr>
          </a:p>
          <a:p>
            <a:pPr algn="just"/>
            <a:r>
              <a:rPr lang="en-US" sz="3600" b="1" dirty="0" smtClean="0">
                <a:solidFill>
                  <a:schemeClr val="accent4">
                    <a:lumMod val="20000"/>
                    <a:lumOff val="80000"/>
                  </a:schemeClr>
                </a:solidFill>
                <a:latin typeface="Arial" panose="020B0604020202020204" pitchFamily="34" charset="0"/>
                <a:cs typeface="Arial" panose="020B0604020202020204" pitchFamily="34" charset="0"/>
              </a:rPr>
              <a:t>= Gap</a:t>
            </a:r>
            <a:endParaRPr lang="en-US" sz="3600" b="1" dirty="0">
              <a:solidFill>
                <a:schemeClr val="accent4">
                  <a:lumMod val="20000"/>
                  <a:lumOff val="8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9324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20000"/>
                    <a:lumOff val="80000"/>
                  </a:schemeClr>
                </a:solidFill>
                <a:latin typeface="Arial" panose="020B0604020202020204" pitchFamily="34" charset="0"/>
                <a:cs typeface="Arial" panose="020B0604020202020204" pitchFamily="34" charset="0"/>
              </a:rPr>
              <a:t>Priority</a:t>
            </a:r>
            <a:endParaRPr lang="en-US" dirty="0"/>
          </a:p>
        </p:txBody>
      </p:sp>
      <p:sp>
        <p:nvSpPr>
          <p:cNvPr id="3" name="Content Placeholder 2"/>
          <p:cNvSpPr>
            <a:spLocks noGrp="1"/>
          </p:cNvSpPr>
          <p:nvPr>
            <p:ph idx="1"/>
          </p:nvPr>
        </p:nvSpPr>
        <p:spPr>
          <a:xfrm>
            <a:off x="838200" y="1825625"/>
            <a:ext cx="5750169" cy="4351338"/>
          </a:xfrm>
        </p:spPr>
        <p:txBody>
          <a:bodyPr/>
          <a:lstStyle/>
          <a:p>
            <a:pPr marL="0" indent="0">
              <a:buNone/>
            </a:pPr>
            <a:r>
              <a:rPr lang="en-US" b="1" u="sng" dirty="0" smtClean="0">
                <a:solidFill>
                  <a:schemeClr val="accent4">
                    <a:lumMod val="60000"/>
                    <a:lumOff val="40000"/>
                  </a:schemeClr>
                </a:solidFill>
              </a:rPr>
              <a:t>The priority indicates </a:t>
            </a:r>
            <a:r>
              <a:rPr lang="en-US" b="1" u="sng" dirty="0">
                <a:solidFill>
                  <a:schemeClr val="accent4">
                    <a:lumMod val="60000"/>
                    <a:lumOff val="40000"/>
                  </a:schemeClr>
                </a:solidFill>
              </a:rPr>
              <a:t>the level of needed </a:t>
            </a:r>
            <a:r>
              <a:rPr lang="en-US" b="1" u="sng" dirty="0" smtClean="0">
                <a:solidFill>
                  <a:schemeClr val="accent4">
                    <a:lumMod val="60000"/>
                    <a:lumOff val="40000"/>
                  </a:schemeClr>
                </a:solidFill>
              </a:rPr>
              <a:t>resources </a:t>
            </a:r>
            <a:r>
              <a:rPr lang="en-US" b="1" u="sng" dirty="0">
                <a:solidFill>
                  <a:schemeClr val="accent4">
                    <a:lumMod val="60000"/>
                    <a:lumOff val="40000"/>
                  </a:schemeClr>
                </a:solidFill>
              </a:rPr>
              <a:t>each element requires</a:t>
            </a:r>
            <a:r>
              <a:rPr lang="en-US" b="1" u="sng" dirty="0" smtClean="0">
                <a:solidFill>
                  <a:schemeClr val="accent4">
                    <a:lumMod val="60000"/>
                    <a:lumOff val="40000"/>
                  </a:schemeClr>
                </a:solidFill>
              </a:rPr>
              <a:t>.</a:t>
            </a:r>
          </a:p>
          <a:p>
            <a:pPr marL="0" indent="0">
              <a:buNone/>
            </a:pPr>
            <a:endParaRPr lang="en-US" b="1" u="sng" dirty="0">
              <a:solidFill>
                <a:schemeClr val="accent4">
                  <a:lumMod val="60000"/>
                  <a:lumOff val="40000"/>
                </a:schemeClr>
              </a:solidFill>
            </a:endParaRPr>
          </a:p>
          <a:p>
            <a:pPr marL="0" indent="0">
              <a:buNone/>
            </a:pPr>
            <a:r>
              <a:rPr lang="en-US" dirty="0" smtClean="0">
                <a:solidFill>
                  <a:schemeClr val="bg1"/>
                </a:solidFill>
              </a:rPr>
              <a:t>From October Workshops.  Groups applied limited resources to each statement element.</a:t>
            </a:r>
            <a:endParaRPr lang="en-US" dirty="0">
              <a:solidFill>
                <a:schemeClr val="bg1"/>
              </a:solidFill>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54445" y="2096293"/>
            <a:ext cx="4723343" cy="3542507"/>
          </a:xfrm>
          <a:prstGeom prst="rect">
            <a:avLst/>
          </a:prstGeom>
        </p:spPr>
      </p:pic>
    </p:spTree>
    <p:extLst>
      <p:ext uri="{BB962C8B-B14F-4D97-AF65-F5344CB8AC3E}">
        <p14:creationId xmlns:p14="http://schemas.microsoft.com/office/powerpoint/2010/main" val="236399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2"/>
                </a:solidFill>
              </a:rPr>
              <a:t>Begin Work Session</a:t>
            </a:r>
            <a:endParaRPr lang="en-US" dirty="0">
              <a:solidFill>
                <a:schemeClr val="bg2"/>
              </a:solidFill>
            </a:endParaRPr>
          </a:p>
        </p:txBody>
      </p:sp>
      <p:sp>
        <p:nvSpPr>
          <p:cNvPr id="3" name="Content Placeholder 2"/>
          <p:cNvSpPr>
            <a:spLocks noGrp="1"/>
          </p:cNvSpPr>
          <p:nvPr>
            <p:ph idx="1"/>
          </p:nvPr>
        </p:nvSpPr>
        <p:spPr/>
        <p:txBody>
          <a:bodyPr>
            <a:normAutofit/>
          </a:bodyPr>
          <a:lstStyle/>
          <a:p>
            <a:r>
              <a:rPr lang="en-US" sz="3600" dirty="0" smtClean="0">
                <a:solidFill>
                  <a:schemeClr val="bg1"/>
                </a:solidFill>
              </a:rPr>
              <a:t>Review existing statement element</a:t>
            </a:r>
          </a:p>
          <a:p>
            <a:pPr lvl="1"/>
            <a:r>
              <a:rPr lang="en-US" sz="2800" dirty="0" smtClean="0">
                <a:solidFill>
                  <a:schemeClr val="bg1"/>
                </a:solidFill>
              </a:rPr>
              <a:t>Presented in order of lowest grade/higher gap</a:t>
            </a:r>
          </a:p>
          <a:p>
            <a:endParaRPr lang="en-US" sz="3600" dirty="0" smtClean="0">
              <a:solidFill>
                <a:schemeClr val="bg1"/>
              </a:solidFill>
            </a:endParaRPr>
          </a:p>
          <a:p>
            <a:r>
              <a:rPr lang="en-US" sz="3600" dirty="0" smtClean="0">
                <a:solidFill>
                  <a:schemeClr val="bg1"/>
                </a:solidFill>
              </a:rPr>
              <a:t>Recap key metrics for each element</a:t>
            </a:r>
          </a:p>
          <a:p>
            <a:endParaRPr lang="en-US" sz="3600" dirty="0" smtClean="0">
              <a:solidFill>
                <a:schemeClr val="bg1"/>
              </a:solidFill>
            </a:endParaRPr>
          </a:p>
          <a:p>
            <a:r>
              <a:rPr lang="en-US" sz="3600" dirty="0" smtClean="0">
                <a:solidFill>
                  <a:schemeClr val="bg1"/>
                </a:solidFill>
              </a:rPr>
              <a:t>Provide direction to staff</a:t>
            </a:r>
            <a:endParaRPr lang="en-US" sz="3600" dirty="0">
              <a:solidFill>
                <a:schemeClr val="bg1"/>
              </a:solidFill>
            </a:endParaRPr>
          </a:p>
        </p:txBody>
      </p:sp>
    </p:spTree>
    <p:extLst>
      <p:ext uri="{BB962C8B-B14F-4D97-AF65-F5344CB8AC3E}">
        <p14:creationId xmlns:p14="http://schemas.microsoft.com/office/powerpoint/2010/main" val="3291766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20000"/>
                    <a:lumOff val="80000"/>
                  </a:schemeClr>
                </a:solidFill>
                <a:latin typeface="Arial" panose="020B0604020202020204" pitchFamily="34" charset="0"/>
                <a:cs typeface="Arial" panose="020B0604020202020204" pitchFamily="34" charset="0"/>
              </a:rPr>
              <a:t>BASIC NEEDS (</a:t>
            </a:r>
            <a:r>
              <a:rPr lang="en-US" b="1" dirty="0">
                <a:solidFill>
                  <a:schemeClr val="accent3">
                    <a:lumMod val="20000"/>
                    <a:lumOff val="80000"/>
                  </a:schemeClr>
                </a:solidFill>
                <a:latin typeface="Arial" panose="020B0604020202020204" pitchFamily="34" charset="0"/>
                <a:cs typeface="Arial" panose="020B0604020202020204" pitchFamily="34" charset="0"/>
              </a:rPr>
              <a:t>P</a:t>
            </a:r>
            <a:r>
              <a:rPr lang="en-US" b="1" dirty="0" smtClean="0">
                <a:solidFill>
                  <a:schemeClr val="accent3">
                    <a:lumMod val="20000"/>
                    <a:lumOff val="80000"/>
                  </a:schemeClr>
                </a:solidFill>
                <a:latin typeface="Arial" panose="020B0604020202020204" pitchFamily="34" charset="0"/>
                <a:cs typeface="Arial" panose="020B0604020202020204" pitchFamily="34" charset="0"/>
              </a:rPr>
              <a:t>age 25)</a:t>
            </a:r>
            <a:endParaRPr lang="en-US" dirty="0"/>
          </a:p>
        </p:txBody>
      </p:sp>
      <p:sp>
        <p:nvSpPr>
          <p:cNvPr id="4" name="Content Placeholder 3"/>
          <p:cNvSpPr>
            <a:spLocks noGrp="1"/>
          </p:cNvSpPr>
          <p:nvPr>
            <p:ph idx="1"/>
          </p:nvPr>
        </p:nvSpPr>
        <p:spPr/>
        <p:txBody>
          <a:bodyPr>
            <a:normAutofit/>
          </a:bodyPr>
          <a:lstStyle/>
          <a:p>
            <a:pPr marL="0" indent="0">
              <a:buNone/>
            </a:pPr>
            <a:r>
              <a:rPr lang="en-US" sz="3600" b="1" dirty="0" smtClean="0">
                <a:solidFill>
                  <a:schemeClr val="bg1"/>
                </a:solidFill>
              </a:rPr>
              <a:t>Our islands are places where all citizens can safely walk or play, day or night. The drinking water supply is clean and adequate. Health care and help in time of need are accessible and affordable. The supply of affordable housing is adequate to meet the needs of our diverse population.</a:t>
            </a:r>
            <a:endParaRPr lang="en-US" sz="3600" b="1" dirty="0">
              <a:solidFill>
                <a:schemeClr val="bg1"/>
              </a:solidFill>
            </a:endParaRPr>
          </a:p>
        </p:txBody>
      </p:sp>
    </p:spTree>
    <p:extLst>
      <p:ext uri="{BB962C8B-B14F-4D97-AF65-F5344CB8AC3E}">
        <p14:creationId xmlns:p14="http://schemas.microsoft.com/office/powerpoint/2010/main" val="22649417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1054</TotalTime>
  <Words>3619</Words>
  <Application>Microsoft Office PowerPoint</Application>
  <PresentationFormat>Widescreen</PresentationFormat>
  <Paragraphs>379</Paragraphs>
  <Slides>32</Slides>
  <Notes>31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32</vt:i4>
      </vt:variant>
    </vt:vector>
  </HeadingPairs>
  <TitlesOfParts>
    <vt:vector size="35" baseType="lpstr">
      <vt:lpstr>Arial</vt:lpstr>
      <vt:lpstr>Calibri</vt:lpstr>
      <vt:lpstr>Office Theme</vt:lpstr>
      <vt:lpstr>Planning Commission</vt:lpstr>
      <vt:lpstr>Purpose</vt:lpstr>
      <vt:lpstr>Process</vt:lpstr>
      <vt:lpstr>Next Steps – February 16th Planning Commission Meeting</vt:lpstr>
      <vt:lpstr>Grade</vt:lpstr>
      <vt:lpstr>Gap</vt:lpstr>
      <vt:lpstr>Priority</vt:lpstr>
      <vt:lpstr>Begin Work Session</vt:lpstr>
      <vt:lpstr>BASIC NEEDS (Page 25)</vt:lpstr>
      <vt:lpstr>BASIC NEEDS (Page 25)</vt:lpstr>
      <vt:lpstr>BASIC NEEDS (Page 25)</vt:lpstr>
      <vt:lpstr>TRANSPORTATION &amp; COMMUNICATION (Page 43)</vt:lpstr>
      <vt:lpstr>Transportation &amp; Communication (Page 43)</vt:lpstr>
      <vt:lpstr>PowerPoint Presentation</vt:lpstr>
      <vt:lpstr>ECONOMY  (Page 31)</vt:lpstr>
      <vt:lpstr>ECONOMY (Page 25)</vt:lpstr>
      <vt:lpstr>ECONOMY (Page 25)</vt:lpstr>
      <vt:lpstr>ENERGY AND RESOURCES (Page 49)</vt:lpstr>
      <vt:lpstr>ENERGY AND RESOURCES (Page 49)</vt:lpstr>
      <vt:lpstr>ENERGY AND RESOURCES (Page 49)  </vt:lpstr>
      <vt:lpstr>NATURAL ENVIRONMENT (Page 35) </vt:lpstr>
      <vt:lpstr>NATURAL ENVIRONMENT  (Page 35) </vt:lpstr>
      <vt:lpstr>NATURAL ENVIRONMENT (Page 35)   </vt:lpstr>
      <vt:lpstr>LAND USE (Page 39)</vt:lpstr>
      <vt:lpstr>PowerPoint Presentation</vt:lpstr>
      <vt:lpstr>LAND USE (Page 39)</vt:lpstr>
      <vt:lpstr>GOVERNANCE (Page 55)</vt:lpstr>
      <vt:lpstr>GOVERNANCE (Page 55)</vt:lpstr>
      <vt:lpstr>GOVERNANCE (Page 55)</vt:lpstr>
      <vt:lpstr>Remaining Elements</vt:lpstr>
      <vt:lpstr>Questions?</vt:lpstr>
      <vt:lpstr>Sign Up for Comp. Plan News Flashes     https://www.sanjuanco.com/list.aspx </vt:lpstr>
    </vt:vector>
  </TitlesOfParts>
  <Company>San Juan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Adam Zack</dc:creator>
  <cp:lastModifiedBy>Adam Zack</cp:lastModifiedBy>
  <cp:revision>67</cp:revision>
  <cp:lastPrinted>2018-01-09T17:58:30Z</cp:lastPrinted>
  <dcterms:created xsi:type="dcterms:W3CDTF">2018-01-03T17:58:17Z</dcterms:created>
  <dcterms:modified xsi:type="dcterms:W3CDTF">2018-01-09T18:15:18Z</dcterms:modified>
</cp:coreProperties>
</file>