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84" r:id="rId1"/>
  </p:sldMasterIdLst>
  <p:notesMasterIdLst>
    <p:notesMasterId r:id="rId39"/>
  </p:notesMasterIdLst>
  <p:handoutMasterIdLst>
    <p:handoutMasterId r:id="rId40"/>
  </p:handoutMasterIdLst>
  <p:sldIdLst>
    <p:sldId id="280" r:id="rId2"/>
    <p:sldId id="273" r:id="rId3"/>
    <p:sldId id="345" r:id="rId4"/>
    <p:sldId id="346" r:id="rId5"/>
    <p:sldId id="279" r:id="rId6"/>
    <p:sldId id="347" r:id="rId7"/>
    <p:sldId id="386" r:id="rId8"/>
    <p:sldId id="348" r:id="rId9"/>
    <p:sldId id="349" r:id="rId10"/>
    <p:sldId id="353" r:id="rId11"/>
    <p:sldId id="351" r:id="rId12"/>
    <p:sldId id="354" r:id="rId13"/>
    <p:sldId id="356" r:id="rId14"/>
    <p:sldId id="387" r:id="rId15"/>
    <p:sldId id="392" r:id="rId16"/>
    <p:sldId id="388" r:id="rId17"/>
    <p:sldId id="391" r:id="rId18"/>
    <p:sldId id="390" r:id="rId19"/>
    <p:sldId id="355" r:id="rId20"/>
    <p:sldId id="343" r:id="rId21"/>
    <p:sldId id="344" r:id="rId22"/>
    <p:sldId id="357" r:id="rId23"/>
    <p:sldId id="350" r:id="rId24"/>
    <p:sldId id="358" r:id="rId25"/>
    <p:sldId id="359" r:id="rId26"/>
    <p:sldId id="360" r:id="rId27"/>
    <p:sldId id="374" r:id="rId28"/>
    <p:sldId id="376" r:id="rId29"/>
    <p:sldId id="377" r:id="rId30"/>
    <p:sldId id="378" r:id="rId31"/>
    <p:sldId id="379" r:id="rId32"/>
    <p:sldId id="381" r:id="rId33"/>
    <p:sldId id="382" r:id="rId34"/>
    <p:sldId id="383" r:id="rId35"/>
    <p:sldId id="384" r:id="rId36"/>
    <p:sldId id="385" r:id="rId37"/>
    <p:sldId id="329" r:id="rId38"/>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p:normalViewPr>
  <p:slideViewPr>
    <p:cSldViewPr snapToGrid="0">
      <p:cViewPr varScale="1">
        <p:scale>
          <a:sx n="84" d="100"/>
          <a:sy n="84" d="100"/>
        </p:scale>
        <p:origin x="581" y="101"/>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742"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1"/>
            <a:ext cx="2982742" cy="466725"/>
          </a:xfrm>
          <a:prstGeom prst="rect">
            <a:avLst/>
          </a:prstGeom>
        </p:spPr>
        <p:txBody>
          <a:bodyPr vert="horz" lIns="91440" tIns="45720" rIns="91440" bIns="45720" rtlCol="0"/>
          <a:lstStyle>
            <a:lvl1pPr algn="r">
              <a:defRPr sz="1200"/>
            </a:lvl1pPr>
          </a:lstStyle>
          <a:p>
            <a:fld id="{FDE9FC57-F1C4-4871-AD88-944CDAB3B0FF}" type="datetimeFigureOut">
              <a:rPr lang="en-US" smtClean="0"/>
              <a:t>10/26/2018</a:t>
            </a:fld>
            <a:endParaRPr lang="en-US"/>
          </a:p>
        </p:txBody>
      </p:sp>
      <p:sp>
        <p:nvSpPr>
          <p:cNvPr id="4" name="Footer Placeholder 3"/>
          <p:cNvSpPr>
            <a:spLocks noGrp="1"/>
          </p:cNvSpPr>
          <p:nvPr>
            <p:ph type="ftr" sz="quarter" idx="2"/>
          </p:nvPr>
        </p:nvSpPr>
        <p:spPr>
          <a:xfrm>
            <a:off x="1" y="8829676"/>
            <a:ext cx="2982742"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6"/>
            <a:ext cx="2982742" cy="466725"/>
          </a:xfrm>
          <a:prstGeom prst="rect">
            <a:avLst/>
          </a:prstGeom>
        </p:spPr>
        <p:txBody>
          <a:bodyPr vert="horz" lIns="91440" tIns="45720" rIns="91440" bIns="45720" rtlCol="0" anchor="b"/>
          <a:lstStyle>
            <a:lvl1pPr algn="r">
              <a:defRPr sz="1200"/>
            </a:lvl1pPr>
          </a:lstStyle>
          <a:p>
            <a:fld id="{B0E751BA-63A4-4EDD-9598-3EF06BEA70A1}" type="slidenum">
              <a:rPr lang="en-US" smtClean="0"/>
              <a:t>‹#›</a:t>
            </a:fld>
            <a:endParaRPr lang="en-US"/>
          </a:p>
        </p:txBody>
      </p:sp>
    </p:spTree>
    <p:extLst>
      <p:ext uri="{BB962C8B-B14F-4D97-AF65-F5344CB8AC3E}">
        <p14:creationId xmlns:p14="http://schemas.microsoft.com/office/powerpoint/2010/main" val="1191696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71BD4573-58E7-4156-A133-2731F5F8D1A6}" type="datetimeFigureOut">
              <a:rPr lang="en-US" smtClean="0"/>
              <a:t>10/26/2018</a:t>
            </a:fld>
            <a:endParaRPr lang="en-US" dirty="0"/>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893B0CF2-7F87-4E02-A248-870047730F99}" type="slidenum">
              <a:rPr lang="en-US" smtClean="0"/>
              <a:t>‹#›</a:t>
            </a:fld>
            <a:endParaRPr 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dirty="0"/>
          </a:p>
        </p:txBody>
      </p:sp>
    </p:spTree>
    <p:extLst>
      <p:ext uri="{BB962C8B-B14F-4D97-AF65-F5344CB8AC3E}">
        <p14:creationId xmlns:p14="http://schemas.microsoft.com/office/powerpoint/2010/main" val="713207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21A1D30-C0A0-4124-A783-34D9F15FA0FE}" type="datetime1">
              <a:rPr lang="en-US" smtClean="0"/>
              <a:t>10/26/2018</a:t>
            </a:fld>
            <a:endParaRPr lang="en-US" dirty="0"/>
          </a:p>
        </p:txBody>
      </p:sp>
      <p:sp>
        <p:nvSpPr>
          <p:cNvPr id="19" name="Footer Placeholder 18"/>
          <p:cNvSpPr>
            <a:spLocks noGrp="1"/>
          </p:cNvSpPr>
          <p:nvPr>
            <p:ph type="ftr" sz="quarter" idx="11"/>
          </p:nvPr>
        </p:nvSpPr>
        <p:spPr/>
        <p:txBody>
          <a:bodyPr/>
          <a:lstStyle/>
          <a:p>
            <a:r>
              <a:rPr lang="en-US" dirty="0" smtClean="0"/>
              <a:t>Add a footer</a:t>
            </a:r>
            <a:endParaRPr lang="en-US" dirty="0"/>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10/26/2018</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10/26/2018</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10/26/2018</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10/26/2018</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10/26/2018</a:t>
            </a:fld>
            <a:endParaRPr lang="en-US" dirty="0"/>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10/26/2018</a:t>
            </a:fld>
            <a:endParaRPr lang="en-US" dirty="0"/>
          </a:p>
        </p:txBody>
      </p:sp>
      <p:sp>
        <p:nvSpPr>
          <p:cNvPr id="8" name="Footer Placeholder 7"/>
          <p:cNvSpPr>
            <a:spLocks noGrp="1"/>
          </p:cNvSpPr>
          <p:nvPr>
            <p:ph type="ftr" sz="quarter" idx="11"/>
          </p:nvPr>
        </p:nvSpPr>
        <p:spPr/>
        <p:txBody>
          <a:bodyPr/>
          <a:lstStyle/>
          <a:p>
            <a:r>
              <a:rPr lang="en-US" dirty="0"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5660E0-FA77-4473-A859-74127B089143}" type="datetime1">
              <a:rPr lang="en-US" smtClean="0"/>
              <a:t>10/26/2018</a:t>
            </a:fld>
            <a:endParaRPr lang="en-US" dirty="0"/>
          </a:p>
        </p:txBody>
      </p:sp>
      <p:sp>
        <p:nvSpPr>
          <p:cNvPr id="4" name="Footer Placeholder 3"/>
          <p:cNvSpPr>
            <a:spLocks noGrp="1"/>
          </p:cNvSpPr>
          <p:nvPr>
            <p:ph type="ftr" sz="quarter" idx="11"/>
          </p:nvPr>
        </p:nvSpPr>
        <p:spPr/>
        <p:txBody>
          <a:bodyPr/>
          <a:lstStyle/>
          <a:p>
            <a:r>
              <a:rPr lang="en-US" dirty="0" smtClean="0"/>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10/26/2018</a:t>
            </a:fld>
            <a:endParaRPr lang="en-US" dirty="0"/>
          </a:p>
        </p:txBody>
      </p:sp>
      <p:sp>
        <p:nvSpPr>
          <p:cNvPr id="3" name="Footer Placeholder 2"/>
          <p:cNvSpPr>
            <a:spLocks noGrp="1"/>
          </p:cNvSpPr>
          <p:nvPr>
            <p:ph type="ftr" sz="quarter" idx="11"/>
          </p:nvPr>
        </p:nvSpPr>
        <p:spPr/>
        <p:txBody>
          <a:bodyPr/>
          <a:lstStyle/>
          <a:p>
            <a:r>
              <a:rPr lang="en-US" dirty="0"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10/26/2018</a:t>
            </a:fld>
            <a:endParaRPr lang="en-US" dirty="0"/>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10/26/2018</a:t>
            </a:fld>
            <a:endParaRPr lang="en-US" dirty="0"/>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smtClean="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10/26/2018</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smtClean="0"/>
              <a:t>Add a footer</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anjuanco.com/909/Lopez-Village-Subarea-Pla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odepublishing.com/WA/SanJuanCounty/#!/SanJuanCounty18/SanJuanCounty1840.html#18.40.40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anjuanco.com/DocumentCenter/View/17102/2018-10-15_DCD_Kuller_Staff_Rep_LVPlan_PC_10-26-18" TargetMode="External"/><Relationship Id="rId2" Type="http://schemas.openxmlformats.org/officeDocument/2006/relationships/hyperlink" Target="https://www.sanjuanco.com/DocumentCenter/View/16868/2018-09-07_Staff-Report-for-Lopez-Village-Plan-Public-Hearing-on-09-21-1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9536" y="1124712"/>
            <a:ext cx="10479024" cy="3770376"/>
          </a:xfrm>
        </p:spPr>
        <p:txBody>
          <a:bodyPr anchor="t">
            <a:normAutofit fontScale="90000"/>
          </a:bodyPr>
          <a:lstStyle/>
          <a:p>
            <a:pPr algn="ctr"/>
            <a:r>
              <a:rPr lang="en-US" sz="4800" b="0" dirty="0" smtClean="0">
                <a:solidFill>
                  <a:schemeClr val="tx1"/>
                </a:solidFill>
              </a:rPr>
              <a:t>Draft Lopez </a:t>
            </a:r>
            <a:r>
              <a:rPr lang="en-US" sz="4800" b="0" dirty="0">
                <a:solidFill>
                  <a:schemeClr val="tx1"/>
                </a:solidFill>
              </a:rPr>
              <a:t>Village </a:t>
            </a:r>
            <a:r>
              <a:rPr lang="en-US" sz="4800" b="0" dirty="0" smtClean="0">
                <a:solidFill>
                  <a:schemeClr val="tx1"/>
                </a:solidFill>
              </a:rPr>
              <a:t>Plan, Development Regulations, Standard Plans and Implementation Plan</a:t>
            </a:r>
            <a:br>
              <a:rPr lang="en-US" sz="4800" b="0" dirty="0" smtClean="0">
                <a:solidFill>
                  <a:schemeClr val="tx1"/>
                </a:solidFill>
              </a:rPr>
            </a:br>
            <a:r>
              <a:rPr lang="en-US" sz="4800" b="0" dirty="0" smtClean="0">
                <a:solidFill>
                  <a:schemeClr val="tx1"/>
                </a:solidFill>
              </a:rPr>
              <a:t/>
            </a:r>
            <a:br>
              <a:rPr lang="en-US" sz="4800" b="0" dirty="0" smtClean="0">
                <a:solidFill>
                  <a:schemeClr val="tx1"/>
                </a:solidFill>
              </a:rPr>
            </a:br>
            <a:r>
              <a:rPr lang="en-US" sz="2200" dirty="0" smtClean="0">
                <a:solidFill>
                  <a:schemeClr val="tx1"/>
                </a:solidFill>
              </a:rPr>
              <a:t>October 26</a:t>
            </a:r>
            <a:r>
              <a:rPr lang="en-US" sz="2200" dirty="0">
                <a:solidFill>
                  <a:schemeClr val="tx1"/>
                </a:solidFill>
              </a:rPr>
              <a:t>, 2018 Planning Commission</a:t>
            </a:r>
            <a:r>
              <a:rPr lang="en-US" sz="2200" dirty="0" smtClean="0">
                <a:solidFill>
                  <a:schemeClr val="tx1"/>
                </a:solidFill>
              </a:rPr>
              <a:t/>
            </a:r>
            <a:br>
              <a:rPr lang="en-US" sz="2200" dirty="0" smtClean="0">
                <a:solidFill>
                  <a:schemeClr val="tx1"/>
                </a:solidFill>
              </a:rPr>
            </a:br>
            <a:r>
              <a:rPr lang="en-US" sz="2700" dirty="0" smtClean="0">
                <a:solidFill>
                  <a:schemeClr val="tx1"/>
                </a:solidFill>
              </a:rPr>
              <a:t>Continuation of September 21, 2018 Public Hearing and Deliberations</a:t>
            </a:r>
            <a:r>
              <a:rPr lang="en-US" sz="2700" dirty="0">
                <a:solidFill>
                  <a:schemeClr val="tx1"/>
                </a:solidFill>
              </a:rPr>
              <a:t/>
            </a:r>
            <a:br>
              <a:rPr lang="en-US" sz="2700" dirty="0">
                <a:solidFill>
                  <a:schemeClr val="tx1"/>
                </a:solidFill>
              </a:rPr>
            </a:br>
            <a:r>
              <a:rPr lang="en-US" sz="3600" dirty="0">
                <a:solidFill>
                  <a:schemeClr val="tx1"/>
                </a:solidFill>
              </a:rPr>
              <a:t/>
            </a:r>
            <a:br>
              <a:rPr lang="en-US" sz="3600" dirty="0">
                <a:solidFill>
                  <a:schemeClr val="tx1"/>
                </a:solidFill>
              </a:rPr>
            </a:br>
            <a:r>
              <a:rPr lang="en-US" sz="3600" dirty="0" smtClean="0">
                <a:solidFill>
                  <a:srgbClr val="FF0000"/>
                </a:solidFill>
              </a:rPr>
              <a:t/>
            </a:r>
            <a:br>
              <a:rPr lang="en-US" sz="3600" dirty="0" smtClean="0">
                <a:solidFill>
                  <a:srgbClr val="FF0000"/>
                </a:solidFill>
              </a:rPr>
            </a:br>
            <a:r>
              <a:rPr lang="en-US" sz="2200" dirty="0" smtClean="0">
                <a:solidFill>
                  <a:schemeClr val="tx1"/>
                </a:solidFill>
              </a:rPr>
              <a:t>Project Website: </a:t>
            </a:r>
            <a:r>
              <a:rPr lang="en-US" sz="2200" dirty="0" smtClean="0">
                <a:solidFill>
                  <a:schemeClr val="accent6"/>
                </a:solidFill>
                <a:hlinkClick r:id="rId3"/>
              </a:rPr>
              <a:t>https</a:t>
            </a:r>
            <a:r>
              <a:rPr lang="en-US" sz="2200" dirty="0">
                <a:solidFill>
                  <a:schemeClr val="accent6"/>
                </a:solidFill>
                <a:hlinkClick r:id="rId3"/>
              </a:rPr>
              <a:t>://</a:t>
            </a:r>
            <a:r>
              <a:rPr lang="en-US" sz="2200" dirty="0" smtClean="0">
                <a:solidFill>
                  <a:schemeClr val="accent6"/>
                </a:solidFill>
                <a:hlinkClick r:id="rId3"/>
              </a:rPr>
              <a:t>www.sanjuanco.com/909/Lopez-Village-Subarea-Plan</a:t>
            </a:r>
            <a:r>
              <a:rPr lang="en-US" sz="2200" dirty="0">
                <a:solidFill>
                  <a:srgbClr val="FF0000"/>
                </a:solidFill>
              </a:rPr>
              <a:t/>
            </a:r>
            <a:br>
              <a:rPr lang="en-US" sz="2200" dirty="0">
                <a:solidFill>
                  <a:srgbClr val="FF0000"/>
                </a:solidFill>
              </a:rPr>
            </a:br>
            <a:r>
              <a:rPr lang="en-US" sz="2200" dirty="0" smtClean="0">
                <a:solidFill>
                  <a:srgbClr val="FF0000"/>
                </a:solidFill>
              </a:rPr>
              <a:t/>
            </a:r>
            <a:br>
              <a:rPr lang="en-US" sz="2200" dirty="0" smtClean="0">
                <a:solidFill>
                  <a:srgbClr val="FF0000"/>
                </a:solidFill>
              </a:rPr>
            </a:br>
            <a:r>
              <a:rPr lang="en-US" sz="2200" dirty="0" smtClean="0">
                <a:solidFill>
                  <a:srgbClr val="FF0000"/>
                </a:solidFill>
              </a:rPr>
              <a:t/>
            </a:r>
            <a:br>
              <a:rPr lang="en-US" sz="2200" dirty="0" smtClean="0">
                <a:solidFill>
                  <a:srgbClr val="FF0000"/>
                </a:solidFill>
              </a:rPr>
            </a:br>
            <a:endParaRPr lang="en-US" sz="2200" dirty="0">
              <a:solidFill>
                <a:srgbClr val="FF0000"/>
              </a:solidFill>
            </a:endParaRPr>
          </a:p>
        </p:txBody>
      </p:sp>
    </p:spTree>
    <p:extLst>
      <p:ext uri="{BB962C8B-B14F-4D97-AF65-F5344CB8AC3E}">
        <p14:creationId xmlns:p14="http://schemas.microsoft.com/office/powerpoint/2010/main" val="93951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083" y="365760"/>
            <a:ext cx="10972800" cy="1143000"/>
          </a:xfrm>
        </p:spPr>
        <p:txBody>
          <a:bodyPr/>
          <a:lstStyle/>
          <a:p>
            <a:r>
              <a:rPr lang="en-US" dirty="0"/>
              <a:t>Consistency Changes – Page 21</a:t>
            </a:r>
          </a:p>
        </p:txBody>
      </p:sp>
      <p:sp>
        <p:nvSpPr>
          <p:cNvPr id="4" name="Rectangle 1"/>
          <p:cNvSpPr>
            <a:spLocks noGrp="1" noChangeArrowheads="1"/>
          </p:cNvSpPr>
          <p:nvPr>
            <p:ph idx="1"/>
          </p:nvPr>
        </p:nvSpPr>
        <p:spPr bwMode="auto">
          <a:xfrm>
            <a:off x="786385" y="1888293"/>
            <a:ext cx="10579608" cy="442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strike="noStrike" cap="none" normalizeH="0" baseline="0" dirty="0" smtClean="0">
                <a:ln>
                  <a:noFill/>
                </a:ln>
                <a:effectLst/>
                <a:ea typeface="Times New Roman" panose="02020603050405020304" pitchFamily="18" charset="0"/>
                <a:cs typeface="TimesNewRomanPS-BoldMT" charset="0"/>
              </a:rPr>
              <a:t>V</a:t>
            </a:r>
            <a:r>
              <a:rPr kumimoji="0" lang="en-US" altLang="en-US" sz="2200" b="1" i="0" strike="noStrike" cap="none" normalizeH="0" baseline="0" dirty="0" smtClean="0" bmk="">
                <a:ln>
                  <a:noFill/>
                </a:ln>
                <a:effectLst/>
                <a:ea typeface="Times New Roman" panose="02020603050405020304" pitchFamily="18" charset="0"/>
                <a:cs typeface="TimesNewRomanPS-BoldMT" charset="0"/>
              </a:rPr>
              <a:t>illage Commercial</a:t>
            </a:r>
            <a:endParaRPr kumimoji="0" lang="en-US" altLang="en-US" sz="2200" b="0" i="0" strike="noStrike" cap="none" normalizeH="0" baseline="0" dirty="0" smtClean="0" bmk="">
              <a:ln>
                <a:noFill/>
              </a:ln>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strike="noStrike" cap="none" normalizeH="0" baseline="0" dirty="0" smtClean="0" bmk="">
                <a:ln>
                  <a:noFill/>
                </a:ln>
                <a:effectLst/>
                <a:ea typeface="Times New Roman" panose="02020603050405020304" pitchFamily="18" charset="0"/>
                <a:cs typeface="TimesNewRomanPS-BoldMT" charset="0"/>
              </a:rPr>
              <a:t> </a:t>
            </a:r>
            <a:r>
              <a:rPr kumimoji="0" lang="en-US" altLang="en-US" sz="2200" b="0" i="0" strike="noStrike" cap="none" normalizeH="0" baseline="0" dirty="0" smtClean="0" bmk="">
                <a:ln>
                  <a:noFill/>
                </a:ln>
                <a:effectLst/>
                <a:ea typeface="Times New Roman" panose="02020603050405020304" pitchFamily="18" charset="0"/>
                <a:cs typeface="Times New Roman" panose="02020603050405020304" pitchFamily="18" charset="0"/>
              </a:rPr>
              <a:t>A part of the heart of the Village, the Village Commercial designation recognizes the importance of a vital commercial and mixed-use core, not only in terms of economic value, but also as an essential expectation of Island residents.  This traditional village core includes elements of land use diversity, neighborhood compatibility, pedestrian-friendly design, and public gathering spaces. Mixed-use (work-live spaces) are allowed.  </a:t>
            </a:r>
            <a:r>
              <a:rPr kumimoji="0" lang="en-US" altLang="en-US" sz="2200" b="0" i="0" strike="noStrike" cap="none" normalizeH="0" baseline="0" dirty="0" smtClean="0" bmk="">
                <a:ln>
                  <a:noFill/>
                </a:ln>
                <a:solidFill>
                  <a:srgbClr val="FF0000"/>
                </a:solidFill>
                <a:effectLst/>
                <a:ea typeface="Times New Roman" panose="02020603050405020304" pitchFamily="18" charset="0"/>
                <a:cs typeface="Times New Roman" panose="02020603050405020304" pitchFamily="18" charset="0"/>
              </a:rPr>
              <a:t>This designation retains commercial uses on the west side of Fisherman Bay Road.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strike="noStrike" cap="none" normalizeH="0" baseline="0" dirty="0" smtClean="0" bmk="">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strike="noStrike" cap="none" normalizeH="0" baseline="0" dirty="0" smtClean="0" bmk="">
                <a:ln>
                  <a:noFill/>
                </a:ln>
                <a:effectLst/>
                <a:ea typeface="Times New Roman" panose="02020603050405020304" pitchFamily="18" charset="0"/>
                <a:cs typeface="TimesNewRomanPS-BoldMT" charset="0"/>
              </a:rPr>
              <a:t>Village Institutional</a:t>
            </a:r>
            <a:endParaRPr kumimoji="0" lang="en-US" altLang="en-US" sz="2200" b="0" i="0" strike="noStrike" cap="none" normalizeH="0" baseline="0" dirty="0" smtClean="0">
              <a:ln>
                <a:noFill/>
              </a:ln>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strike="noStrike" cap="none" normalizeH="0" baseline="0" dirty="0" smtClean="0">
                <a:ln>
                  <a:noFill/>
                </a:ln>
                <a:effectLst/>
                <a:ea typeface="Times New Roman" panose="02020603050405020304" pitchFamily="18" charset="0"/>
                <a:cs typeface="TimesNewRomanPS-BoldMT" charset="0"/>
              </a:rPr>
              <a:t>The heart of the Village also includes areas designated Village Institutional that support aspects of the public health, social and service needs of the community.  </a:t>
            </a:r>
            <a:r>
              <a:rPr kumimoji="0" lang="en-US" altLang="en-US" sz="2200" b="0" i="0" strike="noStrike" cap="none" normalizeH="0" baseline="0" dirty="0" smtClean="0">
                <a:ln>
                  <a:noFill/>
                </a:ln>
                <a:solidFill>
                  <a:srgbClr val="FF0000"/>
                </a:solidFill>
                <a:effectLst/>
                <a:ea typeface="Times New Roman" panose="02020603050405020304" pitchFamily="18" charset="0"/>
                <a:cs typeface="TimesNewRomanPS-BoldMT" charset="0"/>
              </a:rPr>
              <a:t>These areas are primarily located west of Fisherman Bay Road.</a:t>
            </a:r>
            <a:endParaRPr kumimoji="0" lang="en-US" altLang="en-US" sz="2200" b="0" i="0"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val="11227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96" y="457200"/>
            <a:ext cx="10972800" cy="1143000"/>
          </a:xfrm>
        </p:spPr>
        <p:txBody>
          <a:bodyPr/>
          <a:lstStyle/>
          <a:p>
            <a:r>
              <a:rPr lang="en-US" dirty="0" smtClean="0"/>
              <a:t>Correction</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a:t>C</a:t>
            </a:r>
            <a:r>
              <a:rPr lang="en-US" dirty="0" smtClean="0"/>
              <a:t>hange </a:t>
            </a:r>
            <a:r>
              <a:rPr lang="en-US" i="1" dirty="0"/>
              <a:t>Puget Power</a:t>
            </a:r>
            <a:r>
              <a:rPr lang="en-US" dirty="0"/>
              <a:t> to</a:t>
            </a:r>
            <a:r>
              <a:rPr lang="en-US" i="1" dirty="0"/>
              <a:t> Puget Sound Energy</a:t>
            </a:r>
            <a:r>
              <a:rPr lang="en-US" dirty="0"/>
              <a:t> on </a:t>
            </a:r>
            <a:r>
              <a:rPr lang="en-US" dirty="0" smtClean="0"/>
              <a:t>Page </a:t>
            </a:r>
            <a:r>
              <a:rPr lang="en-US" dirty="0"/>
              <a:t>65, Lines 6 and 7 of the draft </a:t>
            </a:r>
            <a:r>
              <a:rPr lang="en-US" dirty="0" smtClean="0"/>
              <a:t>plan</a:t>
            </a:r>
            <a:endParaRPr lang="en-US" dirty="0"/>
          </a:p>
          <a:p>
            <a:endParaRPr lang="en-US" dirty="0"/>
          </a:p>
        </p:txBody>
      </p:sp>
    </p:spTree>
    <p:extLst>
      <p:ext uri="{BB962C8B-B14F-4D97-AF65-F5344CB8AC3E}">
        <p14:creationId xmlns:p14="http://schemas.microsoft.com/office/powerpoint/2010/main" val="120757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8328"/>
            <a:ext cx="10972800" cy="1143000"/>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a:t>Correct </a:t>
            </a:r>
            <a:r>
              <a:rPr lang="en-US" dirty="0" smtClean="0"/>
              <a:t>political sign  code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rgbClr val="FF0000"/>
                </a:solidFill>
              </a:rPr>
              <a:t>Page 44, Lines 25- 27 </a:t>
            </a:r>
            <a:r>
              <a:rPr lang="en-US" dirty="0" smtClean="0"/>
              <a:t>of proposed development regulations: </a:t>
            </a:r>
            <a:r>
              <a:rPr lang="en-US" b="1" dirty="0"/>
              <a:t>18.XX.XXX  Signs. </a:t>
            </a:r>
            <a:endParaRPr lang="en-US" dirty="0"/>
          </a:p>
          <a:p>
            <a:pPr marL="0" indent="0" fontAlgn="base">
              <a:buNone/>
            </a:pPr>
            <a:endParaRPr lang="en-US" dirty="0"/>
          </a:p>
          <a:p>
            <a:pPr marL="0" indent="0" fontAlgn="base">
              <a:buNone/>
            </a:pPr>
            <a:r>
              <a:rPr lang="en-US" b="1" dirty="0"/>
              <a:t>A.</a:t>
            </a:r>
            <a:r>
              <a:rPr lang="en-US" dirty="0"/>
              <a:t> 	The following signs are exempt from the regulations contained in subsections B through D</a:t>
            </a:r>
            <a:r>
              <a:rPr lang="en-US" dirty="0">
                <a:solidFill>
                  <a:schemeClr val="tx1">
                    <a:lumMod val="95000"/>
                    <a:lumOff val="5000"/>
                  </a:schemeClr>
                </a:solidFill>
                <a:hlinkClick r:id="rId2"/>
              </a:rPr>
              <a:t>:</a:t>
            </a:r>
            <a:r>
              <a:rPr lang="en-US" dirty="0">
                <a:solidFill>
                  <a:schemeClr val="tx1">
                    <a:lumMod val="95000"/>
                    <a:lumOff val="5000"/>
                  </a:schemeClr>
                </a:solidFill>
              </a:rPr>
              <a:t> </a:t>
            </a:r>
            <a:endParaRPr lang="en-US" dirty="0" smtClean="0">
              <a:solidFill>
                <a:schemeClr val="tx1">
                  <a:lumMod val="95000"/>
                  <a:lumOff val="5000"/>
                </a:schemeClr>
              </a:solidFill>
            </a:endParaRPr>
          </a:p>
          <a:p>
            <a:pPr marL="0" indent="0" fontAlgn="base">
              <a:buNone/>
            </a:pPr>
            <a:endParaRPr lang="en-US" sz="1000" dirty="0"/>
          </a:p>
          <a:p>
            <a:pPr marL="514350" lvl="0" indent="-514350" fontAlgn="base">
              <a:buFont typeface="+mj-lt"/>
              <a:buAutoNum type="arabicPeriod"/>
            </a:pPr>
            <a:r>
              <a:rPr lang="en-US" dirty="0"/>
              <a:t>Signs required by law, and flags of national and state governments.</a:t>
            </a:r>
          </a:p>
          <a:p>
            <a:pPr marL="514350" lvl="0" indent="-514350" fontAlgn="base">
              <a:buFont typeface="+mj-lt"/>
              <a:buAutoNum type="arabicPeriod"/>
            </a:pPr>
            <a:r>
              <a:rPr lang="en-US" dirty="0"/>
              <a:t>“No Hunting” and “No Trespassing” signs smaller than two (2) square </a:t>
            </a:r>
            <a:r>
              <a:rPr lang="en-US" dirty="0" smtClean="0"/>
              <a:t>feet.</a:t>
            </a:r>
          </a:p>
          <a:p>
            <a:pPr marL="0" lvl="0" indent="0" fontAlgn="base">
              <a:buNone/>
            </a:pPr>
            <a:endParaRPr lang="en-US" dirty="0"/>
          </a:p>
          <a:p>
            <a:pPr marL="0" lvl="0" indent="0" fontAlgn="base">
              <a:buNone/>
              <a:tabLst>
                <a:tab pos="512763" algn="l"/>
              </a:tabLst>
            </a:pPr>
            <a:r>
              <a:rPr lang="en-US" dirty="0" smtClean="0"/>
              <a:t>3.	Political </a:t>
            </a:r>
            <a:r>
              <a:rPr lang="en-US" dirty="0"/>
              <a:t>signs. </a:t>
            </a:r>
            <a:r>
              <a:rPr lang="en-US" strike="sngStrike" dirty="0">
                <a:solidFill>
                  <a:srgbClr val="FF0000"/>
                </a:solidFill>
              </a:rPr>
              <a:t>that are erected no more than forty-five (45) days prior to an election and are removed by the candidate or landowner no more than seventy-two (72) hours following an election terminating candidacy.</a:t>
            </a:r>
            <a:r>
              <a:rPr lang="en-US" dirty="0">
                <a:solidFill>
                  <a:srgbClr val="FF0000"/>
                </a:solidFill>
              </a:rPr>
              <a:t>  </a:t>
            </a:r>
            <a:r>
              <a:rPr lang="en-US" strike="sngStrike" dirty="0">
                <a:solidFill>
                  <a:srgbClr val="FF0000"/>
                </a:solidFill>
              </a:rPr>
              <a:t>Political signs shall not exceed six (6) square feet in area.</a:t>
            </a:r>
          </a:p>
          <a:p>
            <a:pPr marL="514350" indent="-514350">
              <a:buFont typeface="+mj-lt"/>
              <a:buAutoNum type="arabicPeriod"/>
            </a:pPr>
            <a:endParaRPr lang="en-US" dirty="0"/>
          </a:p>
        </p:txBody>
      </p:sp>
    </p:spTree>
    <p:extLst>
      <p:ext uri="{BB962C8B-B14F-4D97-AF65-F5344CB8AC3E}">
        <p14:creationId xmlns:p14="http://schemas.microsoft.com/office/powerpoint/2010/main" val="151685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512" y="201168"/>
            <a:ext cx="10972800" cy="1143000"/>
          </a:xfrm>
        </p:spPr>
        <p:txBody>
          <a:bodyPr>
            <a:normAutofit/>
          </a:bodyPr>
          <a:lstStyle/>
          <a:p>
            <a:r>
              <a:rPr lang="en-US" dirty="0" smtClean="0"/>
              <a:t>Mobile </a:t>
            </a:r>
            <a:r>
              <a:rPr lang="en-US" dirty="0"/>
              <a:t>food vending units.</a:t>
            </a:r>
          </a:p>
        </p:txBody>
      </p:sp>
      <p:sp>
        <p:nvSpPr>
          <p:cNvPr id="3" name="Content Placeholder 2"/>
          <p:cNvSpPr>
            <a:spLocks noGrp="1"/>
          </p:cNvSpPr>
          <p:nvPr>
            <p:ph idx="1"/>
          </p:nvPr>
        </p:nvSpPr>
        <p:spPr>
          <a:xfrm>
            <a:off x="466344" y="1508760"/>
            <a:ext cx="11201400" cy="4919472"/>
          </a:xfrm>
        </p:spPr>
        <p:txBody>
          <a:bodyPr>
            <a:normAutofit fontScale="70000" lnSpcReduction="20000"/>
          </a:bodyPr>
          <a:lstStyle/>
          <a:p>
            <a:pPr marL="0" indent="0">
              <a:buNone/>
            </a:pPr>
            <a:r>
              <a:rPr lang="en-US" sz="2800" dirty="0" smtClean="0">
                <a:solidFill>
                  <a:srgbClr val="FF0000"/>
                </a:solidFill>
              </a:rPr>
              <a:t>The September staff report suggested edits. Staff and LVPRC  propose another proposal after considering public comments</a:t>
            </a:r>
            <a:r>
              <a:rPr lang="en-US" sz="2800" dirty="0">
                <a:solidFill>
                  <a:srgbClr val="FF0000"/>
                </a:solidFill>
              </a:rPr>
              <a:t> </a:t>
            </a:r>
            <a:r>
              <a:rPr lang="en-US" sz="2800" dirty="0" smtClean="0">
                <a:solidFill>
                  <a:srgbClr val="FF0000"/>
                </a:solidFill>
              </a:rPr>
              <a:t>to prevent duplication of health codes:</a:t>
            </a:r>
          </a:p>
          <a:p>
            <a:pPr marL="0" indent="0" fontAlgn="base">
              <a:buNone/>
            </a:pPr>
            <a:endParaRPr lang="en-US" sz="2800" b="1" dirty="0" smtClean="0"/>
          </a:p>
          <a:p>
            <a:pPr marL="0" indent="0" fontAlgn="base">
              <a:buNone/>
            </a:pPr>
            <a:r>
              <a:rPr lang="en-US" sz="2800" b="1" dirty="0" smtClean="0"/>
              <a:t>Mobile </a:t>
            </a:r>
            <a:r>
              <a:rPr lang="en-US" sz="2800" b="1" dirty="0"/>
              <a:t>food vending units: </a:t>
            </a:r>
          </a:p>
          <a:p>
            <a:pPr marL="0" indent="0" fontAlgn="base">
              <a:buNone/>
            </a:pPr>
            <a:r>
              <a:rPr lang="en-US" sz="2800" dirty="0"/>
              <a:t> </a:t>
            </a:r>
            <a:endParaRPr lang="en-US" sz="2800" dirty="0" smtClean="0"/>
          </a:p>
          <a:p>
            <a:pPr marL="0" indent="0" fontAlgn="base">
              <a:buNone/>
            </a:pPr>
            <a:r>
              <a:rPr lang="en-US" sz="2800" dirty="0" smtClean="0"/>
              <a:t>Are </a:t>
            </a:r>
            <a:r>
              <a:rPr lang="en-US" sz="2800" dirty="0"/>
              <a:t>permitted at temporary events pursuant to SJCC 18.80.060 and as specified in SJCC 18.XX.XXX);  </a:t>
            </a:r>
            <a:r>
              <a:rPr lang="en-US" sz="2800" b="1" dirty="0">
                <a:solidFill>
                  <a:srgbClr val="FF0000"/>
                </a:solidFill>
              </a:rPr>
              <a:t>Note: </a:t>
            </a:r>
            <a:r>
              <a:rPr lang="en-US" sz="2800" b="1" dirty="0" smtClean="0">
                <a:solidFill>
                  <a:srgbClr val="FF0000"/>
                </a:solidFill>
              </a:rPr>
              <a:t>land </a:t>
            </a:r>
            <a:r>
              <a:rPr lang="en-US" sz="2800" b="1" dirty="0">
                <a:solidFill>
                  <a:srgbClr val="FF0000"/>
                </a:solidFill>
              </a:rPr>
              <a:t>use table, Page 31 of draft regulations.</a:t>
            </a:r>
          </a:p>
          <a:p>
            <a:pPr marL="0" indent="0" fontAlgn="base">
              <a:buNone/>
            </a:pPr>
            <a:r>
              <a:rPr lang="en-US" sz="2800" dirty="0"/>
              <a:t> </a:t>
            </a:r>
          </a:p>
          <a:p>
            <a:pPr marL="0" lvl="0" indent="0" fontAlgn="base">
              <a:buNone/>
            </a:pPr>
            <a:r>
              <a:rPr lang="en-US" sz="2800" dirty="0"/>
              <a:t> May be located on private or public property except as prohibited by the street vending regulations in Chapter 5.08 SJCC;  </a:t>
            </a:r>
          </a:p>
          <a:p>
            <a:pPr marL="0" indent="0">
              <a:buNone/>
            </a:pPr>
            <a:r>
              <a:rPr lang="en-US" sz="2800" dirty="0"/>
              <a:t> </a:t>
            </a:r>
          </a:p>
          <a:p>
            <a:pPr marL="0" indent="0" fontAlgn="base">
              <a:buNone/>
            </a:pPr>
            <a:r>
              <a:rPr lang="en-US" sz="2800" dirty="0"/>
              <a:t> </a:t>
            </a:r>
            <a:r>
              <a:rPr lang="en-US" sz="2800" dirty="0" smtClean="0"/>
              <a:t>Shall </a:t>
            </a:r>
            <a:r>
              <a:rPr lang="en-US" sz="2800" dirty="0"/>
              <a:t>comply with the County’s food service health regulations in Chapter 8.04 SJCC and State health regulations in Chapter 264-215 of the Washington Administrative Code; and</a:t>
            </a:r>
          </a:p>
          <a:p>
            <a:pPr marL="0" indent="0" fontAlgn="base">
              <a:buNone/>
            </a:pPr>
            <a:r>
              <a:rPr lang="en-US" sz="2800" dirty="0"/>
              <a:t> </a:t>
            </a:r>
          </a:p>
          <a:p>
            <a:pPr marL="0" lvl="0" indent="0" fontAlgn="base">
              <a:buNone/>
            </a:pPr>
            <a:r>
              <a:rPr lang="en-US" sz="2800" dirty="0"/>
              <a:t>Must be placed at least five (5) feet from driveways, sidewalks, utility boxes, accessibility ramps, and building entrances or exits.</a:t>
            </a:r>
          </a:p>
          <a:p>
            <a:pPr marL="0" indent="0">
              <a:buNone/>
            </a:pPr>
            <a:endParaRPr lang="en-US" dirty="0"/>
          </a:p>
        </p:txBody>
      </p:sp>
    </p:spTree>
    <p:extLst>
      <p:ext uri="{BB962C8B-B14F-4D97-AF65-F5344CB8AC3E}">
        <p14:creationId xmlns:p14="http://schemas.microsoft.com/office/powerpoint/2010/main" val="26848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192" y="164592"/>
            <a:ext cx="10972800" cy="1143000"/>
          </a:xfrm>
        </p:spPr>
        <p:txBody>
          <a:bodyPr/>
          <a:lstStyle/>
          <a:p>
            <a:r>
              <a:rPr lang="en-US" dirty="0" smtClean="0"/>
              <a:t>Road and Driveway Regulations</a:t>
            </a:r>
            <a:endParaRPr lang="en-US" dirty="0"/>
          </a:p>
        </p:txBody>
      </p:sp>
      <p:sp>
        <p:nvSpPr>
          <p:cNvPr id="3" name="Content Placeholder 2"/>
          <p:cNvSpPr>
            <a:spLocks noGrp="1"/>
          </p:cNvSpPr>
          <p:nvPr>
            <p:ph idx="1"/>
          </p:nvPr>
        </p:nvSpPr>
        <p:spPr>
          <a:xfrm>
            <a:off x="704088" y="1426464"/>
            <a:ext cx="10808208" cy="5294376"/>
          </a:xfrm>
        </p:spPr>
        <p:txBody>
          <a:bodyPr>
            <a:normAutofit fontScale="77500" lnSpcReduction="20000"/>
          </a:bodyPr>
          <a:lstStyle/>
          <a:p>
            <a:pPr marL="0" indent="0">
              <a:buNone/>
            </a:pPr>
            <a:endParaRPr lang="en-US" sz="3400" dirty="0" smtClean="0">
              <a:solidFill>
                <a:srgbClr val="FF0000"/>
              </a:solidFill>
            </a:endParaRPr>
          </a:p>
          <a:p>
            <a:pPr marL="0" indent="0">
              <a:buNone/>
            </a:pPr>
            <a:r>
              <a:rPr lang="en-US" sz="3400" dirty="0" smtClean="0">
                <a:solidFill>
                  <a:srgbClr val="FF0000"/>
                </a:solidFill>
              </a:rPr>
              <a:t>See Pages 3 and 4 of October 15, 2018 staff report</a:t>
            </a:r>
          </a:p>
          <a:p>
            <a:pPr marL="0" indent="0">
              <a:buNone/>
            </a:pPr>
            <a:r>
              <a:rPr lang="en-US" sz="3400" dirty="0" smtClean="0"/>
              <a:t> </a:t>
            </a:r>
          </a:p>
          <a:p>
            <a:pPr>
              <a:buFont typeface="Arial" panose="020B0604020202020204" pitchFamily="34" charset="0"/>
              <a:buChar char="•"/>
            </a:pPr>
            <a:r>
              <a:rPr lang="en-US" sz="3400" dirty="0" smtClean="0"/>
              <a:t>Based on </a:t>
            </a:r>
            <a:r>
              <a:rPr lang="en-US" sz="3400" dirty="0" err="1" smtClean="0"/>
              <a:t>Eastsound</a:t>
            </a:r>
            <a:r>
              <a:rPr lang="en-US" sz="3400" dirty="0" smtClean="0"/>
              <a:t> regulations - difficult to implement. </a:t>
            </a:r>
          </a:p>
          <a:p>
            <a:pPr marL="0" indent="0">
              <a:buNone/>
            </a:pPr>
            <a:endParaRPr lang="en-US" sz="2300" dirty="0" smtClean="0"/>
          </a:p>
          <a:p>
            <a:pPr>
              <a:buFont typeface="Arial" panose="020B0604020202020204" pitchFamily="34" charset="0"/>
              <a:buChar char="•"/>
            </a:pPr>
            <a:r>
              <a:rPr lang="en-US" sz="3400" dirty="0" smtClean="0"/>
              <a:t>Triggers for requiring </a:t>
            </a:r>
            <a:r>
              <a:rPr lang="en-US" sz="3400" dirty="0"/>
              <a:t>frontage </a:t>
            </a:r>
            <a:r>
              <a:rPr lang="en-US" sz="3400" dirty="0" smtClean="0"/>
              <a:t>improvements</a:t>
            </a:r>
            <a:r>
              <a:rPr lang="en-US" sz="3400" dirty="0"/>
              <a:t> </a:t>
            </a:r>
            <a:r>
              <a:rPr lang="en-US" sz="3400" dirty="0" smtClean="0"/>
              <a:t>are confusing.</a:t>
            </a:r>
          </a:p>
          <a:p>
            <a:pPr marL="0" indent="0">
              <a:buNone/>
            </a:pPr>
            <a:endParaRPr lang="en-US" dirty="0" smtClean="0"/>
          </a:p>
          <a:p>
            <a:pPr>
              <a:buFont typeface="Arial" panose="020B0604020202020204" pitchFamily="34" charset="0"/>
              <a:buChar char="•"/>
            </a:pPr>
            <a:r>
              <a:rPr lang="en-US" sz="3400" dirty="0" smtClean="0"/>
              <a:t>Staff, LVPRC and Co. Engineer propose replacement of the draft code section.</a:t>
            </a:r>
          </a:p>
          <a:p>
            <a:pPr marL="0" indent="0">
              <a:buNone/>
            </a:pPr>
            <a:endParaRPr lang="en-US" sz="2300" dirty="0" smtClean="0"/>
          </a:p>
          <a:p>
            <a:pPr>
              <a:buFont typeface="Arial" panose="020B0604020202020204" pitchFamily="34" charset="0"/>
              <a:buChar char="•"/>
            </a:pPr>
            <a:r>
              <a:rPr lang="en-US" sz="3400" dirty="0" smtClean="0"/>
              <a:t>New proposal is clear &amp; uses an </a:t>
            </a:r>
            <a:r>
              <a:rPr lang="en-US" sz="3400" dirty="0"/>
              <a:t>impact based determination of when and what frontage improvement would be required. </a:t>
            </a:r>
            <a:endParaRPr lang="en-US" sz="3400" dirty="0" smtClean="0"/>
          </a:p>
          <a:p>
            <a:pPr marL="0" indent="0">
              <a:buNone/>
            </a:pPr>
            <a:endParaRPr lang="en-US" dirty="0" smtClean="0"/>
          </a:p>
          <a:p>
            <a:pPr>
              <a:buFont typeface="Arial" panose="020B0604020202020204" pitchFamily="34" charset="0"/>
              <a:buChar char="•"/>
            </a:pPr>
            <a:r>
              <a:rPr lang="en-US" sz="3400" dirty="0" smtClean="0"/>
              <a:t>Also includes adoption of standard plans.</a:t>
            </a:r>
          </a:p>
          <a:p>
            <a:pPr marL="0" indent="0">
              <a:buNone/>
            </a:pPr>
            <a:r>
              <a:rPr lang="en-US" dirty="0"/>
              <a:t> </a:t>
            </a:r>
          </a:p>
        </p:txBody>
      </p:sp>
    </p:spTree>
    <p:extLst>
      <p:ext uri="{BB962C8B-B14F-4D97-AF65-F5344CB8AC3E}">
        <p14:creationId xmlns:p14="http://schemas.microsoft.com/office/powerpoint/2010/main" val="219957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0972800" cy="1143000"/>
          </a:xfrm>
        </p:spPr>
        <p:txBody>
          <a:bodyPr/>
          <a:lstStyle/>
          <a:p>
            <a:r>
              <a:rPr lang="en-US" dirty="0" smtClean="0"/>
              <a:t>Road and Driveway Regulations</a:t>
            </a:r>
            <a:endParaRPr lang="en-US" dirty="0"/>
          </a:p>
        </p:txBody>
      </p:sp>
      <p:sp>
        <p:nvSpPr>
          <p:cNvPr id="3" name="Content Placeholder 2"/>
          <p:cNvSpPr>
            <a:spLocks noGrp="1"/>
          </p:cNvSpPr>
          <p:nvPr>
            <p:ph idx="1"/>
          </p:nvPr>
        </p:nvSpPr>
        <p:spPr>
          <a:xfrm>
            <a:off x="609600" y="1618488"/>
            <a:ext cx="10527792" cy="4828032"/>
          </a:xfrm>
        </p:spPr>
        <p:txBody>
          <a:bodyPr>
            <a:normAutofit fontScale="92500" lnSpcReduction="10000"/>
          </a:bodyPr>
          <a:lstStyle/>
          <a:p>
            <a:pPr marL="0" indent="0">
              <a:buNone/>
            </a:pPr>
            <a:r>
              <a:rPr lang="en-US" dirty="0"/>
              <a:t> </a:t>
            </a:r>
            <a:endParaRPr lang="en-US" dirty="0" smtClean="0"/>
          </a:p>
          <a:p>
            <a:pPr marL="0" indent="0">
              <a:buNone/>
            </a:pPr>
            <a:r>
              <a:rPr lang="en-US" sz="2800" dirty="0" smtClean="0"/>
              <a:t>The </a:t>
            </a:r>
            <a:r>
              <a:rPr lang="en-US" sz="2800" dirty="0"/>
              <a:t>County Engineer would make that determination based on a traffic study required in SJCC 18.60.090(A)(6): </a:t>
            </a:r>
          </a:p>
          <a:p>
            <a:pPr marL="0" indent="0">
              <a:buNone/>
            </a:pPr>
            <a:endParaRPr lang="en-US" dirty="0"/>
          </a:p>
          <a:p>
            <a:pPr marL="457200" indent="0" algn="just">
              <a:buNone/>
            </a:pPr>
            <a:r>
              <a:rPr lang="en-US" dirty="0"/>
              <a:t>6. A traffic study based on the most current edition of the Highway Capacity Manual </a:t>
            </a:r>
            <a:r>
              <a:rPr lang="en-US" dirty="0" smtClean="0"/>
              <a:t>shall </a:t>
            </a:r>
            <a:r>
              <a:rPr lang="en-US" dirty="0"/>
              <a:t>be performed for any proposed development that will result in an increase of 100 or </a:t>
            </a:r>
            <a:r>
              <a:rPr lang="en-US" dirty="0" smtClean="0"/>
              <a:t>more </a:t>
            </a:r>
            <a:r>
              <a:rPr lang="en-US" dirty="0"/>
              <a:t>one-way trips per day onto a County road, inside or outside of an activity center </a:t>
            </a:r>
            <a:r>
              <a:rPr lang="en-US" dirty="0" smtClean="0"/>
              <a:t>or </a:t>
            </a:r>
            <a:r>
              <a:rPr lang="en-US" dirty="0"/>
              <a:t>urban growth area. Inside of an activity center or urban growth area, all intersections </a:t>
            </a:r>
            <a:r>
              <a:rPr lang="en-US" dirty="0" smtClean="0"/>
              <a:t>that </a:t>
            </a:r>
            <a:r>
              <a:rPr lang="en-US" dirty="0"/>
              <a:t>may be affected by the proposed development must be included in the traffic study. </a:t>
            </a:r>
            <a:r>
              <a:rPr lang="en-US" dirty="0" smtClean="0"/>
              <a:t>The </a:t>
            </a:r>
            <a:r>
              <a:rPr lang="en-US" dirty="0"/>
              <a:t>number of one-way trips to be generated by the development shall be as is </a:t>
            </a:r>
            <a:r>
              <a:rPr lang="en-US" dirty="0" smtClean="0"/>
              <a:t>defined </a:t>
            </a:r>
            <a:r>
              <a:rPr lang="en-US" dirty="0"/>
              <a:t>in the most current edition of the Institute of Transportation Engineers (ITE) Trip Generation </a:t>
            </a:r>
          </a:p>
        </p:txBody>
      </p:sp>
    </p:spTree>
    <p:extLst>
      <p:ext uri="{BB962C8B-B14F-4D97-AF65-F5344CB8AC3E}">
        <p14:creationId xmlns:p14="http://schemas.microsoft.com/office/powerpoint/2010/main" val="51753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0"/>
            <a:ext cx="10972800" cy="1143000"/>
          </a:xfrm>
        </p:spPr>
        <p:txBody>
          <a:bodyPr/>
          <a:lstStyle/>
          <a:p>
            <a:r>
              <a:rPr lang="en-US" dirty="0" smtClean="0"/>
              <a:t>Road and Driveway Regulations</a:t>
            </a:r>
            <a:endParaRPr lang="en-US" dirty="0"/>
          </a:p>
        </p:txBody>
      </p:sp>
      <p:sp>
        <p:nvSpPr>
          <p:cNvPr id="3" name="Content Placeholder 2"/>
          <p:cNvSpPr>
            <a:spLocks noGrp="1"/>
          </p:cNvSpPr>
          <p:nvPr>
            <p:ph idx="1"/>
          </p:nvPr>
        </p:nvSpPr>
        <p:spPr>
          <a:xfrm>
            <a:off x="164592" y="1234440"/>
            <a:ext cx="11841480" cy="5477256"/>
          </a:xfrm>
        </p:spPr>
        <p:txBody>
          <a:bodyPr>
            <a:normAutofit fontScale="25000" lnSpcReduction="20000"/>
          </a:bodyPr>
          <a:lstStyle/>
          <a:p>
            <a:pPr marL="0" indent="0">
              <a:buNone/>
            </a:pPr>
            <a:r>
              <a:rPr lang="en-US" b="1" dirty="0"/>
              <a:t> </a:t>
            </a:r>
            <a:endParaRPr lang="en-US" dirty="0"/>
          </a:p>
          <a:p>
            <a:pPr marL="514350" lvl="0" indent="-514350" fontAlgn="base">
              <a:buFont typeface="+mj-lt"/>
              <a:buAutoNum type="alphaUcPeriod"/>
            </a:pPr>
            <a:r>
              <a:rPr lang="en-US" sz="6800" dirty="0"/>
              <a:t>Except as modified by this section, the public road standards in SJCC 18.60.090 and private road standards in SJCC 18.60.100 shall apply within the Lopez Village urban growth area.</a:t>
            </a:r>
          </a:p>
          <a:p>
            <a:pPr marL="0" indent="0" fontAlgn="base">
              <a:buNone/>
            </a:pPr>
            <a:r>
              <a:rPr lang="en-US" sz="6800" dirty="0"/>
              <a:t> </a:t>
            </a:r>
          </a:p>
          <a:p>
            <a:pPr marL="512763" lvl="0" indent="-512763" fontAlgn="base">
              <a:buNone/>
            </a:pPr>
            <a:r>
              <a:rPr lang="en-US" sz="6800" dirty="0" smtClean="0"/>
              <a:t>B.         The </a:t>
            </a:r>
            <a:r>
              <a:rPr lang="en-US" sz="6800" dirty="0"/>
              <a:t>County engineer shall determine the public road frontage improvements required after review of the traffic study required </a:t>
            </a:r>
            <a:r>
              <a:rPr lang="en-US" sz="6800" dirty="0" smtClean="0"/>
              <a:t>   by </a:t>
            </a:r>
            <a:r>
              <a:rPr lang="en-US" sz="6800" dirty="0"/>
              <a:t>SJCC 18.60.090(A)(6).  </a:t>
            </a:r>
          </a:p>
          <a:p>
            <a:pPr marL="457200" indent="-457200">
              <a:buNone/>
            </a:pPr>
            <a:r>
              <a:rPr lang="en-US" sz="6800" dirty="0"/>
              <a:t> </a:t>
            </a:r>
          </a:p>
          <a:p>
            <a:pPr marL="514350" lvl="0" indent="-514350" fontAlgn="base">
              <a:buFont typeface="+mj-lt"/>
              <a:buAutoNum type="arabicPeriod"/>
            </a:pPr>
            <a:r>
              <a:rPr lang="en-US" sz="6800" dirty="0"/>
              <a:t>All development(s), which will affect the service level, safety or operational efficiency of the County public road system in Lopez Village, are responsible to mitigate said impact.  The responsibilities of the developer are to be determined by the County before development approval.  The responsibilities depend on the condition of the impacted road system, which is described by the level of service (LOS) and defined in the current edition of the Highway Capacity Manual.  All improvements shall be made in accordance with the Lopez Village urban growth area standards. </a:t>
            </a:r>
          </a:p>
          <a:p>
            <a:pPr marL="514350" indent="-514350">
              <a:buFont typeface="+mj-lt"/>
              <a:buAutoNum type="arabicPeriod"/>
            </a:pPr>
            <a:endParaRPr lang="en-US" sz="6800" dirty="0"/>
          </a:p>
          <a:p>
            <a:pPr marL="514350" lvl="0" indent="-514350">
              <a:buFont typeface="+mj-lt"/>
              <a:buAutoNum type="arabicPeriod"/>
            </a:pPr>
            <a:r>
              <a:rPr lang="en-US" sz="6800" dirty="0"/>
              <a:t>The responsibility of the developer is to construct frontage road improvements and, where applicable, dedication of the required rights-of-way for public roads adjoining the property.  Other responsibilities include such roadway elements as sight distance, roadway width, surface condition, and other structural/functional elements that must be improved to assure that following development the road will function at the prescribed LOS.  If the LOS falls below LOS identified in the SJC Comprehensive Plan, the developer is to mitigate direct impacts of the development on public streets and intersections. </a:t>
            </a:r>
          </a:p>
          <a:p>
            <a:pPr marL="514350" indent="-514350">
              <a:buFont typeface="+mj-lt"/>
              <a:buAutoNum type="arabicPeriod"/>
            </a:pPr>
            <a:endParaRPr lang="en-US" sz="6800" dirty="0"/>
          </a:p>
          <a:p>
            <a:pPr marL="514350" lvl="0" indent="-514350">
              <a:buFont typeface="+mj-lt"/>
              <a:buAutoNum type="arabicPeriod"/>
            </a:pPr>
            <a:r>
              <a:rPr lang="en-US" sz="6800" dirty="0"/>
              <a:t>A building permit will only be issued when all funding mechanisms necessary to improve the road condition(s) are committed.  Occupancy of the development may only occur after the required road improvements are completed. </a:t>
            </a:r>
          </a:p>
          <a:p>
            <a:pPr marL="514350" indent="-514350">
              <a:buFont typeface="+mj-lt"/>
              <a:buAutoNum type="arabicPeriod"/>
            </a:pPr>
            <a:endParaRPr lang="en-US" sz="6800" dirty="0"/>
          </a:p>
        </p:txBody>
      </p:sp>
    </p:spTree>
    <p:extLst>
      <p:ext uri="{BB962C8B-B14F-4D97-AF65-F5344CB8AC3E}">
        <p14:creationId xmlns:p14="http://schemas.microsoft.com/office/powerpoint/2010/main" val="394683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182880"/>
            <a:ext cx="10972800" cy="1143000"/>
          </a:xfrm>
        </p:spPr>
        <p:txBody>
          <a:bodyPr/>
          <a:lstStyle/>
          <a:p>
            <a:r>
              <a:rPr lang="en-US" dirty="0" smtClean="0"/>
              <a:t>Road and Driveway Regulations</a:t>
            </a:r>
            <a:endParaRPr lang="en-US" dirty="0"/>
          </a:p>
        </p:txBody>
      </p:sp>
      <p:sp>
        <p:nvSpPr>
          <p:cNvPr id="3" name="Content Placeholder 2"/>
          <p:cNvSpPr>
            <a:spLocks noGrp="1"/>
          </p:cNvSpPr>
          <p:nvPr>
            <p:ph idx="1"/>
          </p:nvPr>
        </p:nvSpPr>
        <p:spPr>
          <a:xfrm>
            <a:off x="466344" y="1618488"/>
            <a:ext cx="11484864" cy="5093208"/>
          </a:xfrm>
        </p:spPr>
        <p:txBody>
          <a:bodyPr>
            <a:normAutofit fontScale="25000" lnSpcReduction="20000"/>
          </a:bodyPr>
          <a:lstStyle/>
          <a:p>
            <a:pPr marL="0" indent="0">
              <a:buNone/>
            </a:pPr>
            <a:r>
              <a:rPr lang="en-US" sz="6800" b="1" dirty="0"/>
              <a:t> </a:t>
            </a:r>
            <a:r>
              <a:rPr lang="en-US" sz="6800" b="1" dirty="0" smtClean="0"/>
              <a:t>4.  </a:t>
            </a:r>
            <a:r>
              <a:rPr lang="en-US" sz="6800" dirty="0" smtClean="0"/>
              <a:t>Required </a:t>
            </a:r>
            <a:r>
              <a:rPr lang="en-US" sz="6800" dirty="0"/>
              <a:t>roadway improvements may include traveled way or shoulder widening, addition of turn lanes, structural roadway repairs, signalization, sign installation, lighting, and/or bicycle and pedestrian facility installation or improvements.  Additionally, a voluntary contribution to scheduled programs may be mutually agreed upon between the developer and the County engineer.</a:t>
            </a:r>
          </a:p>
          <a:p>
            <a:pPr marL="0" indent="0">
              <a:buNone/>
            </a:pPr>
            <a:endParaRPr lang="en-US" sz="6800" dirty="0"/>
          </a:p>
          <a:p>
            <a:pPr marL="0" indent="0" fontAlgn="base">
              <a:buNone/>
            </a:pPr>
            <a:endParaRPr lang="en-US" sz="400" b="1" dirty="0" smtClean="0"/>
          </a:p>
          <a:p>
            <a:pPr marL="0" indent="0" fontAlgn="base">
              <a:buNone/>
            </a:pPr>
            <a:r>
              <a:rPr lang="en-US" sz="6800" b="1" dirty="0" smtClean="0"/>
              <a:t>D</a:t>
            </a:r>
            <a:r>
              <a:rPr lang="en-US" sz="6800" b="1" dirty="0"/>
              <a:t>.</a:t>
            </a:r>
            <a:r>
              <a:rPr lang="en-US" sz="6800" dirty="0"/>
              <a:t>  The County council may adjust the Lopez Village urban growth area standard plans by adopting an improvement plan for a specific street.</a:t>
            </a:r>
          </a:p>
          <a:p>
            <a:pPr marL="0" indent="0" fontAlgn="base">
              <a:buNone/>
            </a:pPr>
            <a:r>
              <a:rPr lang="en-US" sz="6800" dirty="0"/>
              <a:t> </a:t>
            </a:r>
          </a:p>
          <a:p>
            <a:pPr marL="0" indent="0" fontAlgn="base">
              <a:buNone/>
            </a:pPr>
            <a:r>
              <a:rPr lang="en-US" sz="6800" b="1" dirty="0"/>
              <a:t>E.</a:t>
            </a:r>
            <a:r>
              <a:rPr lang="en-US" sz="6800" dirty="0"/>
              <a:t>  Property owners may request a modification of the Lopez Village urban growth area standard plans by submitting a request in writing to the department. The County engineer may recommend a modification of the standard plans for public or private roads. The decision shall include findings demonstrating the need and rationale for the modification. </a:t>
            </a:r>
          </a:p>
          <a:p>
            <a:pPr marL="0" indent="0" fontAlgn="base">
              <a:buNone/>
            </a:pPr>
            <a:r>
              <a:rPr lang="en-US" sz="6800" dirty="0"/>
              <a:t> </a:t>
            </a:r>
          </a:p>
          <a:p>
            <a:pPr marL="0" indent="0" fontAlgn="base">
              <a:buNone/>
            </a:pPr>
            <a:r>
              <a:rPr lang="en-US" sz="6800" b="1" dirty="0"/>
              <a:t>F.</a:t>
            </a:r>
            <a:r>
              <a:rPr lang="en-US" sz="6800" dirty="0"/>
              <a:t>  Proposed modifications, revisions or additions to Lopez Village urban growth area standard</a:t>
            </a:r>
            <a:r>
              <a:rPr lang="en-US" sz="6800" strike="sngStrike" dirty="0"/>
              <a:t> </a:t>
            </a:r>
            <a:r>
              <a:rPr lang="en-US" sz="6800" dirty="0"/>
              <a:t>plans shall be presented to the department and Lopez Village Planning and Review Committee for review and comment prior to approval by the County engineer and council. </a:t>
            </a:r>
          </a:p>
          <a:p>
            <a:pPr marL="0" indent="0" fontAlgn="base">
              <a:buNone/>
            </a:pPr>
            <a:r>
              <a:rPr lang="en-US" sz="6800" dirty="0"/>
              <a:t> </a:t>
            </a:r>
          </a:p>
          <a:p>
            <a:pPr marL="0" lvl="0" indent="0" fontAlgn="base">
              <a:buNone/>
            </a:pPr>
            <a:r>
              <a:rPr lang="en-US" sz="6800" b="1" dirty="0" smtClean="0"/>
              <a:t>G</a:t>
            </a:r>
            <a:r>
              <a:rPr lang="en-US" sz="6800" dirty="0" smtClean="0"/>
              <a:t>. Unless </a:t>
            </a:r>
            <a:r>
              <a:rPr lang="en-US" sz="6800" dirty="0"/>
              <a:t>there is no feasible alternative, shared driveway access to more than one (1) property is required.</a:t>
            </a:r>
          </a:p>
          <a:p>
            <a:pPr marL="0" indent="0" fontAlgn="base">
              <a:buNone/>
            </a:pPr>
            <a:r>
              <a:rPr lang="en-US" sz="6800" dirty="0"/>
              <a:t> </a:t>
            </a:r>
            <a:endParaRPr lang="en-US" sz="6800" dirty="0">
              <a:solidFill>
                <a:srgbClr val="FF0000"/>
              </a:solidFill>
            </a:endParaRPr>
          </a:p>
          <a:p>
            <a:pPr marL="0" indent="0" fontAlgn="base">
              <a:buNone/>
            </a:pPr>
            <a:r>
              <a:rPr lang="en-US" sz="6800" dirty="0" smtClean="0">
                <a:solidFill>
                  <a:srgbClr val="FF0000"/>
                </a:solidFill>
              </a:rPr>
              <a:t>Note</a:t>
            </a:r>
            <a:r>
              <a:rPr lang="en-US" sz="6800" dirty="0">
                <a:solidFill>
                  <a:srgbClr val="FF0000"/>
                </a:solidFill>
              </a:rPr>
              <a:t>: Move the following to the proposed code section on parking (Page 48) of the draft </a:t>
            </a:r>
            <a:r>
              <a:rPr lang="en-US" sz="6800" dirty="0" smtClean="0">
                <a:solidFill>
                  <a:srgbClr val="FF0000"/>
                </a:solidFill>
              </a:rPr>
              <a:t>regulations:  </a:t>
            </a:r>
            <a:r>
              <a:rPr lang="en-US" sz="6800" dirty="0" smtClean="0"/>
              <a:t>On-street </a:t>
            </a:r>
            <a:r>
              <a:rPr lang="en-US" sz="6800" dirty="0"/>
              <a:t>parking requirements in the Lopez Village Parking Plan with Entitlement Area Map 8 are addressed </a:t>
            </a:r>
            <a:r>
              <a:rPr lang="en-US" sz="6800" i="1" dirty="0"/>
              <a:t>in section X of this ordinance (Lopez Village parking requirements). </a:t>
            </a:r>
            <a:endParaRPr lang="en-US" sz="6800" dirty="0"/>
          </a:p>
          <a:p>
            <a:pPr marL="0" indent="0">
              <a:buNone/>
            </a:pPr>
            <a:endParaRPr lang="en-US" sz="4000" dirty="0"/>
          </a:p>
        </p:txBody>
      </p:sp>
    </p:spTree>
    <p:extLst>
      <p:ext uri="{BB962C8B-B14F-4D97-AF65-F5344CB8AC3E}">
        <p14:creationId xmlns:p14="http://schemas.microsoft.com/office/powerpoint/2010/main" val="417356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804" y="320040"/>
            <a:ext cx="10972800" cy="1143000"/>
          </a:xfrm>
        </p:spPr>
        <p:txBody>
          <a:bodyPr/>
          <a:lstStyle/>
          <a:p>
            <a:r>
              <a:rPr lang="en-US" dirty="0"/>
              <a:t>Road and Driveway Regulations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3300608"/>
              </p:ext>
            </p:extLst>
          </p:nvPr>
        </p:nvGraphicFramePr>
        <p:xfrm>
          <a:off x="1325881" y="3014841"/>
          <a:ext cx="9756647" cy="3394368"/>
        </p:xfrm>
        <a:graphic>
          <a:graphicData uri="http://schemas.openxmlformats.org/drawingml/2006/table">
            <a:tbl>
              <a:tblPr firstRow="1" firstCol="1" bandRow="1">
                <a:tableStyleId>{8799B23B-EC83-4686-B30A-512413B5E67A}</a:tableStyleId>
              </a:tblPr>
              <a:tblGrid>
                <a:gridCol w="1943183">
                  <a:extLst>
                    <a:ext uri="{9D8B030D-6E8A-4147-A177-3AD203B41FA5}">
                      <a16:colId xmlns:a16="http://schemas.microsoft.com/office/drawing/2014/main" val="3932651538"/>
                    </a:ext>
                  </a:extLst>
                </a:gridCol>
                <a:gridCol w="3497496">
                  <a:extLst>
                    <a:ext uri="{9D8B030D-6E8A-4147-A177-3AD203B41FA5}">
                      <a16:colId xmlns:a16="http://schemas.microsoft.com/office/drawing/2014/main" val="546842133"/>
                    </a:ext>
                  </a:extLst>
                </a:gridCol>
                <a:gridCol w="4315968">
                  <a:extLst>
                    <a:ext uri="{9D8B030D-6E8A-4147-A177-3AD203B41FA5}">
                      <a16:colId xmlns:a16="http://schemas.microsoft.com/office/drawing/2014/main" val="3050022439"/>
                    </a:ext>
                  </a:extLst>
                </a:gridCol>
              </a:tblGrid>
              <a:tr h="346368">
                <a:tc>
                  <a:txBody>
                    <a:bodyPr/>
                    <a:lstStyle/>
                    <a:p>
                      <a:pPr marL="0" marR="0" algn="ctr">
                        <a:spcBef>
                          <a:spcPts val="0"/>
                        </a:spcBef>
                        <a:spcAft>
                          <a:spcPts val="0"/>
                        </a:spcAft>
                      </a:pPr>
                      <a:r>
                        <a:rPr lang="en-US" sz="2000" dirty="0">
                          <a:effectLst/>
                        </a:rPr>
                        <a:t>STANDARD PLAN NO.</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DESCRIPTION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NOTES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2878234"/>
                  </a:ext>
                </a:extLst>
              </a:tr>
              <a:tr h="346368">
                <a:tc>
                  <a:txBody>
                    <a:bodyPr/>
                    <a:lstStyle/>
                    <a:p>
                      <a:pPr marL="0" marR="0" algn="ctr">
                        <a:spcBef>
                          <a:spcPts val="0"/>
                        </a:spcBef>
                        <a:spcAft>
                          <a:spcPts val="0"/>
                        </a:spcAft>
                      </a:pPr>
                      <a:r>
                        <a:rPr lang="en-US" sz="2000" dirty="0">
                          <a:effectLst/>
                        </a:rPr>
                        <a:t>911</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Typical Street Sections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381635">
                        <a:spcBef>
                          <a:spcPts val="0"/>
                        </a:spcBef>
                        <a:spcAft>
                          <a:spcPts val="0"/>
                        </a:spcAft>
                      </a:pPr>
                      <a:r>
                        <a:rPr lang="en-US" sz="2000" dirty="0">
                          <a:effectLst/>
                        </a:rPr>
                        <a:t>No parking and parallel parking</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4854213"/>
                  </a:ext>
                </a:extLst>
              </a:tr>
              <a:tr h="173184">
                <a:tc>
                  <a:txBody>
                    <a:bodyPr/>
                    <a:lstStyle/>
                    <a:p>
                      <a:pPr marL="0" marR="0" algn="ctr">
                        <a:spcBef>
                          <a:spcPts val="0"/>
                        </a:spcBef>
                        <a:spcAft>
                          <a:spcPts val="0"/>
                        </a:spcAft>
                      </a:pPr>
                      <a:r>
                        <a:rPr lang="en-US" sz="2000">
                          <a:effectLst/>
                        </a:rPr>
                        <a:t>912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Typical Street Sections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45 angle parking and main arterial</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7523309"/>
                  </a:ext>
                </a:extLst>
              </a:tr>
              <a:tr h="346368">
                <a:tc>
                  <a:txBody>
                    <a:bodyPr/>
                    <a:lstStyle/>
                    <a:p>
                      <a:pPr marL="0" marR="0" algn="ctr">
                        <a:spcBef>
                          <a:spcPts val="0"/>
                        </a:spcBef>
                        <a:spcAft>
                          <a:spcPts val="0"/>
                        </a:spcAft>
                      </a:pPr>
                      <a:r>
                        <a:rPr lang="en-US" sz="2000">
                          <a:effectLst/>
                        </a:rPr>
                        <a:t>913</a:t>
                      </a:r>
                      <a:r>
                        <a:rPr lang="en-US" sz="2000" u="sng">
                          <a:effectLst/>
                        </a:rPr>
                        <a:t>(a) and (b)</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Parking Layout</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u="sng" dirty="0">
                          <a:effectLst/>
                        </a:rPr>
                        <a:t>Alternative b allows for pervious concrete and street sweeping</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7432441"/>
                  </a:ext>
                </a:extLst>
              </a:tr>
              <a:tr h="173184">
                <a:tc>
                  <a:txBody>
                    <a:bodyPr/>
                    <a:lstStyle/>
                    <a:p>
                      <a:pPr marL="0" marR="0" algn="ctr">
                        <a:spcBef>
                          <a:spcPts val="0"/>
                        </a:spcBef>
                        <a:spcAft>
                          <a:spcPts val="0"/>
                        </a:spcAft>
                      </a:pPr>
                      <a:r>
                        <a:rPr lang="en-US" sz="2000">
                          <a:effectLst/>
                        </a:rPr>
                        <a:t>914</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Pedestrian Crossing Layout</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With crosswalks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74279690"/>
                  </a:ext>
                </a:extLst>
              </a:tr>
              <a:tr h="173184">
                <a:tc>
                  <a:txBody>
                    <a:bodyPr/>
                    <a:lstStyle/>
                    <a:p>
                      <a:pPr marL="0" marR="0" algn="ctr">
                        <a:spcBef>
                          <a:spcPts val="0"/>
                        </a:spcBef>
                        <a:spcAft>
                          <a:spcPts val="0"/>
                        </a:spcAft>
                      </a:pPr>
                      <a:r>
                        <a:rPr lang="en-US" sz="2000">
                          <a:effectLst/>
                        </a:rPr>
                        <a:t>915</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Streetscape Details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With driveway</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06182489"/>
                  </a:ext>
                </a:extLst>
              </a:tr>
              <a:tr h="173184">
                <a:tc>
                  <a:txBody>
                    <a:bodyPr/>
                    <a:lstStyle/>
                    <a:p>
                      <a:pPr marL="0" marR="0" algn="ctr">
                        <a:spcBef>
                          <a:spcPts val="0"/>
                        </a:spcBef>
                        <a:spcAft>
                          <a:spcPts val="0"/>
                        </a:spcAft>
                      </a:pPr>
                      <a:r>
                        <a:rPr lang="en-US" sz="2000">
                          <a:effectLst/>
                        </a:rPr>
                        <a:t>916</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Pedestrian Path</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Specifications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49876229"/>
                  </a:ext>
                </a:extLst>
              </a:tr>
              <a:tr h="346368">
                <a:tc>
                  <a:txBody>
                    <a:bodyPr/>
                    <a:lstStyle/>
                    <a:p>
                      <a:pPr marL="0" marR="0" algn="ctr">
                        <a:spcBef>
                          <a:spcPts val="0"/>
                        </a:spcBef>
                        <a:spcAft>
                          <a:spcPts val="0"/>
                        </a:spcAft>
                      </a:pPr>
                      <a:r>
                        <a:rPr lang="en-US" sz="2000">
                          <a:effectLst/>
                        </a:rPr>
                        <a:t>917</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Pedestrian Bridge Requirements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Material Concepts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6858837"/>
                  </a:ext>
                </a:extLst>
              </a:tr>
            </a:tbl>
          </a:graphicData>
        </a:graphic>
      </p:graphicFrame>
      <p:sp>
        <p:nvSpPr>
          <p:cNvPr id="7" name="Rectangle 6"/>
          <p:cNvSpPr/>
          <p:nvPr/>
        </p:nvSpPr>
        <p:spPr>
          <a:xfrm>
            <a:off x="637032" y="1731109"/>
            <a:ext cx="10564368" cy="1015663"/>
          </a:xfrm>
          <a:prstGeom prst="rect">
            <a:avLst/>
          </a:prstGeom>
        </p:spPr>
        <p:txBody>
          <a:bodyPr wrap="square">
            <a:spAutoFit/>
          </a:bodyPr>
          <a:lstStyle/>
          <a:p>
            <a:pPr fontAlgn="base">
              <a:tabLst>
                <a:tab pos="228600" algn="l"/>
              </a:tabLst>
            </a:pPr>
            <a:r>
              <a:rPr lang="en-US" sz="2000" b="1" dirty="0">
                <a:latin typeface="+mj-lt"/>
                <a:ea typeface="Times New Roman" panose="02020603050405020304" pitchFamily="18" charset="0"/>
                <a:cs typeface="Times New Roman" panose="02020603050405020304" pitchFamily="18" charset="0"/>
              </a:rPr>
              <a:t>C.</a:t>
            </a:r>
            <a:r>
              <a:rPr lang="en-US" sz="2000" dirty="0">
                <a:latin typeface="+mj-lt"/>
                <a:ea typeface="Times New Roman" panose="02020603050405020304" pitchFamily="18" charset="0"/>
                <a:cs typeface="Times New Roman" panose="02020603050405020304" pitchFamily="18" charset="0"/>
              </a:rPr>
              <a:t> The following Lopez Village standard plans approved by the County engineer shall be used to construct public road frontage improvements in Lopez Village urban growth area:</a:t>
            </a:r>
          </a:p>
        </p:txBody>
      </p:sp>
    </p:spTree>
    <p:extLst>
      <p:ext uri="{BB962C8B-B14F-4D97-AF65-F5344CB8AC3E}">
        <p14:creationId xmlns:p14="http://schemas.microsoft.com/office/powerpoint/2010/main" val="205877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328" y="420624"/>
            <a:ext cx="10972800" cy="1143000"/>
          </a:xfrm>
        </p:spPr>
        <p:txBody>
          <a:bodyPr/>
          <a:lstStyle/>
          <a:p>
            <a:r>
              <a:rPr lang="en-US" dirty="0" smtClean="0"/>
              <a:t>Standard Plans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2400" dirty="0" smtClean="0"/>
              <a:t>At </a:t>
            </a:r>
            <a:r>
              <a:rPr lang="en-US" sz="2400" dirty="0"/>
              <a:t>a special meeting on August 10, 2018, to discuss new </a:t>
            </a:r>
            <a:r>
              <a:rPr lang="en-US" sz="2400" dirty="0" err="1"/>
              <a:t>stormwater</a:t>
            </a:r>
            <a:r>
              <a:rPr lang="en-US" sz="2400" dirty="0"/>
              <a:t> grants the LVPRC voted to recommend changes to Standard Plan #912 to accommodate new </a:t>
            </a:r>
            <a:r>
              <a:rPr lang="en-US" sz="2400" dirty="0" err="1"/>
              <a:t>stormwater</a:t>
            </a:r>
            <a:r>
              <a:rPr lang="en-US" sz="2400" dirty="0"/>
              <a:t> plans</a:t>
            </a:r>
            <a:r>
              <a:rPr lang="en-US" sz="2400" dirty="0" smtClean="0"/>
              <a:t>:</a:t>
            </a:r>
          </a:p>
          <a:p>
            <a:pPr marL="0" indent="0">
              <a:buNone/>
            </a:pPr>
            <a:endParaRPr lang="en-US" sz="2400" dirty="0"/>
          </a:p>
          <a:p>
            <a:pPr marL="0" indent="0">
              <a:buNone/>
            </a:pPr>
            <a:r>
              <a:rPr lang="en-US" sz="2400" dirty="0"/>
              <a:t>Standard Plan 912(a) and 912(b) were </a:t>
            </a:r>
            <a:r>
              <a:rPr lang="en-US" sz="2400" dirty="0" smtClean="0"/>
              <a:t>provided at the September 21 public hearing. </a:t>
            </a:r>
            <a:r>
              <a:rPr lang="en-US" sz="2400" dirty="0"/>
              <a:t>Standard plan </a:t>
            </a:r>
            <a:r>
              <a:rPr lang="en-US" sz="2400" dirty="0" smtClean="0"/>
              <a:t>912(B) </a:t>
            </a:r>
            <a:r>
              <a:rPr lang="en-US" sz="2400" dirty="0"/>
              <a:t>provides a</a:t>
            </a:r>
            <a:r>
              <a:rPr lang="en-US" sz="2400" dirty="0" smtClean="0"/>
              <a:t> </a:t>
            </a:r>
            <a:r>
              <a:rPr lang="en-US" sz="2400" dirty="0"/>
              <a:t>pervious concrete option.</a:t>
            </a:r>
          </a:p>
          <a:p>
            <a:pPr marL="0" indent="0">
              <a:buNone/>
            </a:pPr>
            <a:endParaRPr lang="en-US" dirty="0"/>
          </a:p>
          <a:p>
            <a:endParaRPr lang="en-US" dirty="0"/>
          </a:p>
        </p:txBody>
      </p:sp>
    </p:spTree>
    <p:extLst>
      <p:ext uri="{BB962C8B-B14F-4D97-AF65-F5344CB8AC3E}">
        <p14:creationId xmlns:p14="http://schemas.microsoft.com/office/powerpoint/2010/main" val="1763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475" y="554042"/>
            <a:ext cx="10972800" cy="1143000"/>
          </a:xfrm>
        </p:spPr>
        <p:txBody>
          <a:bodyPr/>
          <a:lstStyle/>
          <a:p>
            <a:r>
              <a:rPr lang="en-US" dirty="0" smtClean="0"/>
              <a:t>Presentation Overview</a:t>
            </a:r>
            <a:endParaRPr lang="en-US" dirty="0"/>
          </a:p>
        </p:txBody>
      </p:sp>
      <p:sp>
        <p:nvSpPr>
          <p:cNvPr id="2" name="Content Placeholder 1"/>
          <p:cNvSpPr>
            <a:spLocks noGrp="1"/>
          </p:cNvSpPr>
          <p:nvPr>
            <p:ph idx="1"/>
          </p:nvPr>
        </p:nvSpPr>
        <p:spPr>
          <a:xfrm>
            <a:off x="611505" y="1894712"/>
            <a:ext cx="10972800" cy="4389120"/>
          </a:xfrm>
        </p:spPr>
        <p:txBody>
          <a:bodyPr/>
          <a:lstStyle/>
          <a:p>
            <a:pPr marL="0" indent="0">
              <a:buNone/>
            </a:pPr>
            <a:r>
              <a:rPr lang="en-US" dirty="0" smtClean="0"/>
              <a:t>The County held a public hearing on the Lopez Village Planning and Review Committee drafts on September 21, 2018. </a:t>
            </a:r>
            <a:endParaRPr lang="en-US" dirty="0"/>
          </a:p>
        </p:txBody>
      </p:sp>
      <p:pic>
        <p:nvPicPr>
          <p:cNvPr id="4" name="Picture 3"/>
          <p:cNvPicPr>
            <a:picLocks noChangeAspect="1"/>
          </p:cNvPicPr>
          <p:nvPr/>
        </p:nvPicPr>
        <p:blipFill>
          <a:blip r:embed="rId2"/>
          <a:stretch>
            <a:fillRect/>
          </a:stretch>
        </p:blipFill>
        <p:spPr>
          <a:xfrm>
            <a:off x="1333458" y="2967745"/>
            <a:ext cx="1910490" cy="2837934"/>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3827834" y="2967744"/>
            <a:ext cx="2005874" cy="2833049"/>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6238875" y="2967744"/>
            <a:ext cx="1936248" cy="2833049"/>
          </a:xfrm>
          <a:prstGeom prst="rect">
            <a:avLst/>
          </a:prstGeom>
          <a:ln>
            <a:solidFill>
              <a:schemeClr val="tx1"/>
            </a:solidFill>
          </a:ln>
        </p:spPr>
      </p:pic>
      <p:pic>
        <p:nvPicPr>
          <p:cNvPr id="7" name="Picture 6"/>
          <p:cNvPicPr/>
          <p:nvPr/>
        </p:nvPicPr>
        <p:blipFill>
          <a:blip r:embed="rId5"/>
          <a:stretch>
            <a:fillRect/>
          </a:stretch>
        </p:blipFill>
        <p:spPr>
          <a:xfrm>
            <a:off x="8421624" y="3310568"/>
            <a:ext cx="2441448" cy="1992952"/>
          </a:xfrm>
          <a:prstGeom prst="rect">
            <a:avLst/>
          </a:prstGeom>
        </p:spPr>
      </p:pic>
      <p:sp>
        <p:nvSpPr>
          <p:cNvPr id="5" name="TextBox 4"/>
          <p:cNvSpPr txBox="1"/>
          <p:nvPr/>
        </p:nvSpPr>
        <p:spPr>
          <a:xfrm>
            <a:off x="1024128" y="5998464"/>
            <a:ext cx="9528048" cy="369332"/>
          </a:xfrm>
          <a:prstGeom prst="rect">
            <a:avLst/>
          </a:prstGeom>
          <a:noFill/>
          <a:ln>
            <a:solidFill>
              <a:schemeClr val="bg2"/>
            </a:solidFill>
          </a:ln>
        </p:spPr>
        <p:txBody>
          <a:bodyPr wrap="square" rtlCol="0">
            <a:spAutoFit/>
          </a:bodyPr>
          <a:lstStyle/>
          <a:p>
            <a:pPr algn="ctr"/>
            <a:r>
              <a:rPr lang="en-US" dirty="0" smtClean="0"/>
              <a:t>Time to Deliberate</a:t>
            </a: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5425" y="704356"/>
            <a:ext cx="8261223" cy="6148881"/>
          </a:xfrm>
          <a:prstGeom prst="rect">
            <a:avLst/>
          </a:prstGeom>
        </p:spPr>
      </p:pic>
    </p:spTree>
    <p:extLst>
      <p:ext uri="{BB962C8B-B14F-4D97-AF65-F5344CB8AC3E}">
        <p14:creationId xmlns:p14="http://schemas.microsoft.com/office/powerpoint/2010/main" val="270202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5070" y="850392"/>
            <a:ext cx="7805612" cy="5882258"/>
          </a:xfrm>
          <a:prstGeom prst="rect">
            <a:avLst/>
          </a:prstGeom>
        </p:spPr>
      </p:pic>
    </p:spTree>
    <p:extLst>
      <p:ext uri="{BB962C8B-B14F-4D97-AF65-F5344CB8AC3E}">
        <p14:creationId xmlns:p14="http://schemas.microsoft.com/office/powerpoint/2010/main" val="19082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402336"/>
            <a:ext cx="11399520" cy="1216152"/>
          </a:xfrm>
        </p:spPr>
        <p:txBody>
          <a:bodyPr>
            <a:normAutofit/>
          </a:bodyPr>
          <a:lstStyle/>
          <a:p>
            <a:r>
              <a:rPr lang="en-US" sz="5600" dirty="0"/>
              <a:t>Implementation Plan </a:t>
            </a:r>
            <a:r>
              <a:rPr lang="en-US" sz="5600" dirty="0" smtClean="0"/>
              <a:t>Revisions</a:t>
            </a:r>
            <a:endParaRPr lang="en-US" dirty="0"/>
          </a:p>
        </p:txBody>
      </p:sp>
      <p:sp>
        <p:nvSpPr>
          <p:cNvPr id="3" name="Content Placeholder 2"/>
          <p:cNvSpPr>
            <a:spLocks noGrp="1"/>
          </p:cNvSpPr>
          <p:nvPr>
            <p:ph idx="1"/>
          </p:nvPr>
        </p:nvSpPr>
        <p:spPr>
          <a:xfrm>
            <a:off x="664464" y="2072640"/>
            <a:ext cx="10972800" cy="4389120"/>
          </a:xfrm>
        </p:spPr>
        <p:txBody>
          <a:bodyPr>
            <a:normAutofit fontScale="92500"/>
          </a:bodyPr>
          <a:lstStyle/>
          <a:p>
            <a:pPr marL="0" indent="0">
              <a:buNone/>
            </a:pPr>
            <a:r>
              <a:rPr lang="en-US" dirty="0" smtClean="0"/>
              <a:t>LVPRC recommended these changes </a:t>
            </a:r>
            <a:r>
              <a:rPr lang="en-US" dirty="0"/>
              <a:t>to the draft implementation plan </a:t>
            </a:r>
            <a:r>
              <a:rPr lang="en-US" dirty="0" smtClean="0"/>
              <a:t>at their August </a:t>
            </a:r>
            <a:r>
              <a:rPr lang="en-US" dirty="0"/>
              <a:t>10, 2018 meeting after hearing from </a:t>
            </a:r>
            <a:r>
              <a:rPr lang="en-US" dirty="0" smtClean="0"/>
              <a:t>Public </a:t>
            </a:r>
            <a:r>
              <a:rPr lang="en-US" dirty="0"/>
              <a:t>Works </a:t>
            </a:r>
            <a:r>
              <a:rPr lang="en-US" dirty="0" smtClean="0"/>
              <a:t>and Port </a:t>
            </a:r>
            <a:r>
              <a:rPr lang="en-US" dirty="0"/>
              <a:t>of </a:t>
            </a:r>
            <a:r>
              <a:rPr lang="en-US" dirty="0" smtClean="0"/>
              <a:t>Lopez:</a:t>
            </a:r>
            <a:r>
              <a:rPr lang="en-US" dirty="0"/>
              <a:t> </a:t>
            </a:r>
            <a:endParaRPr lang="en-US" dirty="0" smtClean="0"/>
          </a:p>
          <a:p>
            <a:pPr marL="0" indent="0">
              <a:buNone/>
            </a:pPr>
            <a:endParaRPr lang="en-US" dirty="0"/>
          </a:p>
          <a:p>
            <a:pPr lvl="0"/>
            <a:r>
              <a:rPr lang="en-US" dirty="0"/>
              <a:t>Add a project suggested by the </a:t>
            </a:r>
            <a:r>
              <a:rPr lang="en-US" dirty="0" smtClean="0"/>
              <a:t>regarding </a:t>
            </a:r>
            <a:r>
              <a:rPr lang="en-US" dirty="0"/>
              <a:t>access to Lopez Village; and </a:t>
            </a:r>
            <a:endParaRPr lang="en-US" dirty="0" smtClean="0"/>
          </a:p>
          <a:p>
            <a:pPr marL="0" lvl="0" indent="0">
              <a:buNone/>
            </a:pPr>
            <a:endParaRPr lang="en-US" dirty="0"/>
          </a:p>
          <a:p>
            <a:pPr lvl="0"/>
            <a:r>
              <a:rPr lang="en-US" dirty="0"/>
              <a:t>Revise the </a:t>
            </a:r>
            <a:r>
              <a:rPr lang="en-US" dirty="0" err="1"/>
              <a:t>stormwater</a:t>
            </a:r>
            <a:r>
              <a:rPr lang="en-US" dirty="0"/>
              <a:t> projects to reflect those proposed by Public Works after receiving grants for some capital improvement projects </a:t>
            </a:r>
            <a:endParaRPr lang="en-US" dirty="0" smtClean="0"/>
          </a:p>
          <a:p>
            <a:pPr lvl="0"/>
            <a:endParaRPr lang="en-US" dirty="0"/>
          </a:p>
          <a:p>
            <a:pPr marL="0" lvl="0" indent="0">
              <a:buNone/>
            </a:pPr>
            <a:r>
              <a:rPr lang="en-US" dirty="0"/>
              <a:t> </a:t>
            </a:r>
            <a:r>
              <a:rPr lang="en-US" dirty="0" smtClean="0"/>
              <a:t> </a:t>
            </a:r>
            <a:r>
              <a:rPr lang="en-US" dirty="0" smtClean="0">
                <a:solidFill>
                  <a:srgbClr val="FF0000"/>
                </a:solidFill>
              </a:rPr>
              <a:t>These proposed changes are in attachment D to the September staff report.</a:t>
            </a:r>
            <a:endParaRPr lang="en-US" dirty="0">
              <a:solidFill>
                <a:srgbClr val="FF0000"/>
              </a:solidFill>
            </a:endParaRPr>
          </a:p>
        </p:txBody>
      </p:sp>
    </p:spTree>
    <p:extLst>
      <p:ext uri="{BB962C8B-B14F-4D97-AF65-F5344CB8AC3E}">
        <p14:creationId xmlns:p14="http://schemas.microsoft.com/office/powerpoint/2010/main" val="125460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8056"/>
            <a:ext cx="10972800" cy="1143000"/>
          </a:xfrm>
        </p:spPr>
        <p:txBody>
          <a:bodyPr/>
          <a:lstStyle/>
          <a:p>
            <a:r>
              <a:rPr lang="en-US" dirty="0" smtClean="0"/>
              <a:t>General LVPRC Recommendations</a:t>
            </a:r>
            <a:endParaRPr lang="en-US" dirty="0"/>
          </a:p>
        </p:txBody>
      </p:sp>
      <p:sp>
        <p:nvSpPr>
          <p:cNvPr id="3" name="Content Placeholder 2"/>
          <p:cNvSpPr>
            <a:spLocks noGrp="1"/>
          </p:cNvSpPr>
          <p:nvPr>
            <p:ph idx="1"/>
          </p:nvPr>
        </p:nvSpPr>
        <p:spPr/>
        <p:txBody>
          <a:bodyPr/>
          <a:lstStyle/>
          <a:p>
            <a:endParaRPr lang="en-US" dirty="0"/>
          </a:p>
          <a:p>
            <a:pPr marL="0" indent="0">
              <a:buNone/>
            </a:pPr>
            <a:r>
              <a:rPr lang="en-US" sz="2400" dirty="0"/>
              <a:t>The LVPRC recommended the following additions to the plan. At this point, staff makes the following recommendations:</a:t>
            </a:r>
          </a:p>
          <a:p>
            <a:pPr marL="0" indent="0">
              <a:buNone/>
            </a:pPr>
            <a:endParaRPr lang="en-US" sz="2400" dirty="0"/>
          </a:p>
          <a:p>
            <a:pPr lvl="0"/>
            <a:r>
              <a:rPr lang="en-US" sz="2400" dirty="0"/>
              <a:t>Executive summary -  prepare this summary as an implementation bulletin after the final plan and regulations are </a:t>
            </a:r>
            <a:r>
              <a:rPr lang="en-US" sz="2400" dirty="0" smtClean="0"/>
              <a:t>adopted; and</a:t>
            </a:r>
          </a:p>
          <a:p>
            <a:pPr marL="0" lvl="0" indent="0">
              <a:buNone/>
            </a:pPr>
            <a:endParaRPr lang="en-US" sz="2400" dirty="0"/>
          </a:p>
          <a:p>
            <a:pPr lvl="0"/>
            <a:r>
              <a:rPr lang="en-US" sz="2400" dirty="0"/>
              <a:t>How to use this plan – develop this tool as an implementation bulletin.</a:t>
            </a:r>
          </a:p>
          <a:p>
            <a:endParaRPr lang="en-US" sz="2400" dirty="0"/>
          </a:p>
        </p:txBody>
      </p:sp>
    </p:spTree>
    <p:extLst>
      <p:ext uri="{BB962C8B-B14F-4D97-AF65-F5344CB8AC3E}">
        <p14:creationId xmlns:p14="http://schemas.microsoft.com/office/powerpoint/2010/main" val="275795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428" y="402336"/>
            <a:ext cx="10972800" cy="1143000"/>
          </a:xfrm>
        </p:spPr>
        <p:txBody>
          <a:bodyPr>
            <a:normAutofit/>
          </a:bodyPr>
          <a:lstStyle/>
          <a:p>
            <a:r>
              <a:rPr lang="en-US" dirty="0" smtClean="0"/>
              <a:t>LVPRC Feedback On Sept. Hearing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8793177"/>
              </p:ext>
            </p:extLst>
          </p:nvPr>
        </p:nvGraphicFramePr>
        <p:xfrm>
          <a:off x="1444561" y="2304288"/>
          <a:ext cx="9299639" cy="3913506"/>
        </p:xfrm>
        <a:graphic>
          <a:graphicData uri="http://schemas.openxmlformats.org/drawingml/2006/table">
            <a:tbl>
              <a:tblPr firstRow="1" firstCol="1" bandRow="1">
                <a:tableStyleId>{8799B23B-EC83-4686-B30A-512413B5E67A}</a:tableStyleId>
              </a:tblPr>
              <a:tblGrid>
                <a:gridCol w="585407">
                  <a:extLst>
                    <a:ext uri="{9D8B030D-6E8A-4147-A177-3AD203B41FA5}">
                      <a16:colId xmlns:a16="http://schemas.microsoft.com/office/drawing/2014/main" val="1423983031"/>
                    </a:ext>
                  </a:extLst>
                </a:gridCol>
                <a:gridCol w="5375326">
                  <a:extLst>
                    <a:ext uri="{9D8B030D-6E8A-4147-A177-3AD203B41FA5}">
                      <a16:colId xmlns:a16="http://schemas.microsoft.com/office/drawing/2014/main" val="3366068278"/>
                    </a:ext>
                  </a:extLst>
                </a:gridCol>
                <a:gridCol w="3338906">
                  <a:extLst>
                    <a:ext uri="{9D8B030D-6E8A-4147-A177-3AD203B41FA5}">
                      <a16:colId xmlns:a16="http://schemas.microsoft.com/office/drawing/2014/main" val="1214092266"/>
                    </a:ext>
                  </a:extLst>
                </a:gridCol>
              </a:tblGrid>
              <a:tr h="983841">
                <a:tc>
                  <a:txBody>
                    <a:bodyPr/>
                    <a:lstStyle/>
                    <a:p>
                      <a:pPr marL="0" marR="0" algn="ctr">
                        <a:lnSpc>
                          <a:spcPct val="107000"/>
                        </a:lnSpc>
                        <a:spcBef>
                          <a:spcPts val="0"/>
                        </a:spcBef>
                        <a:spcAft>
                          <a:spcPts val="0"/>
                        </a:spcAft>
                      </a:pPr>
                      <a:r>
                        <a:rPr lang="en-US" sz="2400" dirty="0">
                          <a:effectLst/>
                          <a:latin typeface="+mn-lt"/>
                        </a:rPr>
                        <a:t> </a:t>
                      </a:r>
                      <a:endParaRPr lang="en-US" sz="2400" dirty="0" smtClean="0">
                        <a:effectLst/>
                        <a:latin typeface="+mn-lt"/>
                      </a:endParaRPr>
                    </a:p>
                    <a:p>
                      <a:pPr marL="0" marR="0" algn="ctr">
                        <a:lnSpc>
                          <a:spcPct val="107000"/>
                        </a:lnSpc>
                        <a:spcBef>
                          <a:spcPts val="0"/>
                        </a:spcBef>
                        <a:spcAft>
                          <a:spcPts val="0"/>
                        </a:spcAft>
                      </a:pPr>
                      <a:r>
                        <a:rPr lang="en-US" sz="2400" dirty="0" smtClean="0">
                          <a:effectLst/>
                          <a:latin typeface="+mn-lt"/>
                        </a:rPr>
                        <a:t>1</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latin typeface="+mn-lt"/>
                        </a:rPr>
                        <a:t>Commenter's Suggested Changes   </a:t>
                      </a:r>
                      <a:r>
                        <a:rPr lang="en-US" sz="2400" dirty="0" smtClean="0">
                          <a:effectLst/>
                          <a:latin typeface="+mn-lt"/>
                        </a:rPr>
                        <a:t>- Mitchell                                                                                   </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latin typeface="+mn-lt"/>
                        </a:rPr>
                        <a:t>LVPRC  Recommendation  October 12, 2018</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1304923"/>
                  </a:ext>
                </a:extLst>
              </a:tr>
              <a:tr h="2192287">
                <a:tc>
                  <a:txBody>
                    <a:bodyPr/>
                    <a:lstStyle/>
                    <a:p>
                      <a:pPr marL="0" marR="0" algn="r">
                        <a:lnSpc>
                          <a:spcPct val="107000"/>
                        </a:lnSpc>
                        <a:spcBef>
                          <a:spcPts val="0"/>
                        </a:spcBef>
                        <a:spcAft>
                          <a:spcPts val="0"/>
                        </a:spcAft>
                      </a:pP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endParaRPr lang="en-US" sz="2400" dirty="0" smtClean="0">
                        <a:effectLst/>
                        <a:latin typeface="+mn-lt"/>
                      </a:endParaRPr>
                    </a:p>
                    <a:p>
                      <a:pPr marL="0" marR="0" algn="r">
                        <a:lnSpc>
                          <a:spcPct val="107000"/>
                        </a:lnSpc>
                        <a:spcBef>
                          <a:spcPts val="0"/>
                        </a:spcBef>
                        <a:spcAft>
                          <a:spcPts val="0"/>
                        </a:spcAft>
                      </a:pPr>
                      <a:r>
                        <a:rPr lang="en-US" sz="2400" dirty="0" smtClean="0">
                          <a:effectLst/>
                          <a:latin typeface="+mn-lt"/>
                        </a:rPr>
                        <a:t>Add </a:t>
                      </a:r>
                      <a:r>
                        <a:rPr lang="en-US" sz="2400" dirty="0">
                          <a:effectLst/>
                          <a:latin typeface="+mn-lt"/>
                        </a:rPr>
                        <a:t>a policy requiring a habitat buffer around certain number of homes (8?) to eliminate potential for dense neighborhoods that loose rural tranquility. Density bonus of 7-8 units per acre is suggested as better.</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endParaRPr lang="en-US" sz="2400" dirty="0" smtClean="0">
                        <a:effectLst/>
                        <a:latin typeface="+mn-lt"/>
                      </a:endParaRPr>
                    </a:p>
                    <a:p>
                      <a:pPr marL="0" marR="0" algn="r">
                        <a:lnSpc>
                          <a:spcPct val="107000"/>
                        </a:lnSpc>
                        <a:spcBef>
                          <a:spcPts val="0"/>
                        </a:spcBef>
                        <a:spcAft>
                          <a:spcPts val="0"/>
                        </a:spcAft>
                      </a:pPr>
                      <a:r>
                        <a:rPr lang="en-US" sz="2400" dirty="0" smtClean="0">
                          <a:effectLst/>
                          <a:latin typeface="+mn-lt"/>
                        </a:rPr>
                        <a:t>No </a:t>
                      </a:r>
                      <a:r>
                        <a:rPr lang="en-US" sz="2400" dirty="0">
                          <a:effectLst/>
                          <a:latin typeface="+mn-lt"/>
                        </a:rPr>
                        <a:t>change.</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7243609"/>
                  </a:ext>
                </a:extLst>
              </a:tr>
            </a:tbl>
          </a:graphicData>
        </a:graphic>
      </p:graphicFrame>
    </p:spTree>
    <p:extLst>
      <p:ext uri="{BB962C8B-B14F-4D97-AF65-F5344CB8AC3E}">
        <p14:creationId xmlns:p14="http://schemas.microsoft.com/office/powerpoint/2010/main" val="107343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74904"/>
            <a:ext cx="10972800" cy="1143000"/>
          </a:xfrm>
        </p:spPr>
        <p:txBody>
          <a:bodyPr/>
          <a:lstStyle/>
          <a:p>
            <a:r>
              <a:rPr lang="en-US" dirty="0"/>
              <a:t>LVPRC Feedback On Sept. Hearing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1369599"/>
              </p:ext>
            </p:extLst>
          </p:nvPr>
        </p:nvGraphicFramePr>
        <p:xfrm>
          <a:off x="630936" y="2621250"/>
          <a:ext cx="10680192" cy="4076573"/>
        </p:xfrm>
        <a:graphic>
          <a:graphicData uri="http://schemas.openxmlformats.org/drawingml/2006/table">
            <a:tbl>
              <a:tblPr firstRow="1" firstCol="1" bandRow="1">
                <a:tableStyleId>{8799B23B-EC83-4686-B30A-512413B5E67A}</a:tableStyleId>
              </a:tblPr>
              <a:tblGrid>
                <a:gridCol w="3649465">
                  <a:extLst>
                    <a:ext uri="{9D8B030D-6E8A-4147-A177-3AD203B41FA5}">
                      <a16:colId xmlns:a16="http://schemas.microsoft.com/office/drawing/2014/main" val="2207482177"/>
                    </a:ext>
                  </a:extLst>
                </a:gridCol>
                <a:gridCol w="7030727">
                  <a:extLst>
                    <a:ext uri="{9D8B030D-6E8A-4147-A177-3AD203B41FA5}">
                      <a16:colId xmlns:a16="http://schemas.microsoft.com/office/drawing/2014/main" val="3129122558"/>
                    </a:ext>
                  </a:extLst>
                </a:gridCol>
              </a:tblGrid>
              <a:tr h="4013833">
                <a:tc>
                  <a:txBody>
                    <a:bodyPr/>
                    <a:lstStyle/>
                    <a:p>
                      <a:pPr marL="0" marR="0" algn="l">
                        <a:lnSpc>
                          <a:spcPct val="107000"/>
                        </a:lnSpc>
                        <a:spcBef>
                          <a:spcPts val="0"/>
                        </a:spcBef>
                        <a:spcAft>
                          <a:spcPts val="0"/>
                        </a:spcAft>
                      </a:pPr>
                      <a:r>
                        <a:rPr lang="en-US" sz="2400" b="0" dirty="0">
                          <a:effectLst/>
                        </a:rPr>
                        <a:t>Make exceptions to non-safety requirements for affordable housing.</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l">
                        <a:lnSpc>
                          <a:spcPct val="107000"/>
                        </a:lnSpc>
                        <a:spcBef>
                          <a:spcPts val="0"/>
                        </a:spcBef>
                        <a:spcAft>
                          <a:spcPts val="0"/>
                        </a:spcAft>
                      </a:pPr>
                      <a:r>
                        <a:rPr lang="en-US" sz="2400" b="0" dirty="0">
                          <a:effectLst/>
                        </a:rPr>
                        <a:t>Allow a variance/deviation from pervious parking requirements in proposed 18.30.XXX  Lopez Village parking requirements item (</a:t>
                      </a:r>
                      <a:r>
                        <a:rPr lang="en-US" sz="2400" b="0" dirty="0" smtClean="0">
                          <a:effectLst/>
                        </a:rPr>
                        <a:t>L):</a:t>
                      </a:r>
                    </a:p>
                    <a:p>
                      <a:pPr marL="0" marR="0" algn="l">
                        <a:lnSpc>
                          <a:spcPct val="107000"/>
                        </a:lnSpc>
                        <a:spcBef>
                          <a:spcPts val="0"/>
                        </a:spcBef>
                        <a:spcAft>
                          <a:spcPts val="0"/>
                        </a:spcAft>
                      </a:pPr>
                      <a:endParaRPr lang="en-US" sz="1000" b="0" dirty="0" smtClean="0">
                        <a:effectLst/>
                      </a:endParaRPr>
                    </a:p>
                    <a:p>
                      <a:pPr marL="0" marR="0" algn="l">
                        <a:lnSpc>
                          <a:spcPct val="107000"/>
                        </a:lnSpc>
                        <a:spcBef>
                          <a:spcPts val="0"/>
                        </a:spcBef>
                        <a:spcAft>
                          <a:spcPts val="0"/>
                        </a:spcAft>
                      </a:pPr>
                      <a:r>
                        <a:rPr lang="en-US" sz="2400" b="0" u="sng" dirty="0" smtClean="0">
                          <a:solidFill>
                            <a:srgbClr val="FF0000"/>
                          </a:solidFill>
                          <a:effectLst/>
                        </a:rPr>
                        <a:t>Except </a:t>
                      </a:r>
                      <a:r>
                        <a:rPr lang="en-US" sz="2400" b="0" u="sng" dirty="0">
                          <a:solidFill>
                            <a:srgbClr val="FF0000"/>
                          </a:solidFill>
                          <a:effectLst/>
                        </a:rPr>
                        <a:t>for parking lots proposed in permanently affordable housing projects</a:t>
                      </a:r>
                      <a:r>
                        <a:rPr lang="en-US" sz="2400" b="0" dirty="0">
                          <a:effectLst/>
                        </a:rPr>
                        <a:t>, </a:t>
                      </a:r>
                      <a:r>
                        <a:rPr lang="en-US" sz="2400" b="0" strike="sngStrike" dirty="0" err="1">
                          <a:effectLst/>
                        </a:rPr>
                        <a:t>A</a:t>
                      </a:r>
                      <a:r>
                        <a:rPr lang="en-US" sz="2400" b="0" u="sng" dirty="0" err="1">
                          <a:effectLst/>
                        </a:rPr>
                        <a:t>a</a:t>
                      </a:r>
                      <a:r>
                        <a:rPr lang="en-US" sz="2400" b="0" dirty="0" err="1">
                          <a:effectLst/>
                        </a:rPr>
                        <a:t>ll</a:t>
                      </a:r>
                      <a:r>
                        <a:rPr lang="en-US" sz="2400" b="0" dirty="0">
                          <a:effectLst/>
                        </a:rPr>
                        <a:t> uncovered on-site parking lots of five (5) or more spaces in the village commercial and institutional designations shall be designed and installed using pervious surfaces. </a:t>
                      </a:r>
                      <a:endParaRPr lang="en-US" sz="2400" b="0" dirty="0" smtClean="0">
                        <a:effectLst/>
                      </a:endParaRPr>
                    </a:p>
                    <a:p>
                      <a:pPr marL="0" marR="0" algn="r">
                        <a:lnSpc>
                          <a:spcPct val="107000"/>
                        </a:lnSpc>
                        <a:spcBef>
                          <a:spcPts val="0"/>
                        </a:spcBef>
                        <a:spcAft>
                          <a:spcPts val="0"/>
                        </a:spcAft>
                      </a:pPr>
                      <a:r>
                        <a:rPr lang="en-US" sz="2400" b="0" dirty="0" smtClean="0">
                          <a:solidFill>
                            <a:srgbClr val="FF0000"/>
                          </a:solidFill>
                          <a:effectLst/>
                        </a:rPr>
                        <a:t>Page </a:t>
                      </a:r>
                      <a:r>
                        <a:rPr lang="en-US" sz="2400" b="0" dirty="0">
                          <a:solidFill>
                            <a:srgbClr val="FF0000"/>
                          </a:solidFill>
                          <a:effectLst/>
                        </a:rPr>
                        <a:t>67 of the draft regulations</a:t>
                      </a:r>
                      <a:r>
                        <a:rPr lang="en-US" sz="1800" b="0" dirty="0">
                          <a:effectLst/>
                        </a:rPr>
                        <a:t>.</a:t>
                      </a:r>
                      <a:endParaRPr lang="en-US"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23257864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91519360"/>
              </p:ext>
            </p:extLst>
          </p:nvPr>
        </p:nvGraphicFramePr>
        <p:xfrm>
          <a:off x="630935" y="1637409"/>
          <a:ext cx="10680193" cy="983841"/>
        </p:xfrm>
        <a:graphic>
          <a:graphicData uri="http://schemas.openxmlformats.org/drawingml/2006/table">
            <a:tbl>
              <a:tblPr firstRow="1" firstCol="1" bandRow="1">
                <a:tableStyleId>{8799B23B-EC83-4686-B30A-512413B5E67A}</a:tableStyleId>
              </a:tblPr>
              <a:tblGrid>
                <a:gridCol w="421461">
                  <a:extLst>
                    <a:ext uri="{9D8B030D-6E8A-4147-A177-3AD203B41FA5}">
                      <a16:colId xmlns:a16="http://schemas.microsoft.com/office/drawing/2014/main" val="2505331229"/>
                    </a:ext>
                  </a:extLst>
                </a:gridCol>
                <a:gridCol w="3228005">
                  <a:extLst>
                    <a:ext uri="{9D8B030D-6E8A-4147-A177-3AD203B41FA5}">
                      <a16:colId xmlns:a16="http://schemas.microsoft.com/office/drawing/2014/main" val="3046760368"/>
                    </a:ext>
                  </a:extLst>
                </a:gridCol>
                <a:gridCol w="7030727">
                  <a:extLst>
                    <a:ext uri="{9D8B030D-6E8A-4147-A177-3AD203B41FA5}">
                      <a16:colId xmlns:a16="http://schemas.microsoft.com/office/drawing/2014/main" val="2261122485"/>
                    </a:ext>
                  </a:extLst>
                </a:gridCol>
              </a:tblGrid>
              <a:tr h="983841">
                <a:tc>
                  <a:txBody>
                    <a:bodyPr/>
                    <a:lstStyle/>
                    <a:p>
                      <a:pPr marL="0" marR="0" algn="ctr">
                        <a:lnSpc>
                          <a:spcPct val="107000"/>
                        </a:lnSpc>
                        <a:spcBef>
                          <a:spcPts val="0"/>
                        </a:spcBef>
                        <a:spcAft>
                          <a:spcPts val="0"/>
                        </a:spcAft>
                      </a:pPr>
                      <a:r>
                        <a:rPr lang="en-US" sz="1400" dirty="0">
                          <a:effectLst/>
                        </a:rPr>
                        <a:t> </a:t>
                      </a:r>
                      <a:endParaRPr lang="en-US" sz="1400" dirty="0" smtClean="0">
                        <a:effectLst/>
                      </a:endParaRPr>
                    </a:p>
                    <a:p>
                      <a:pPr marL="0" marR="0" algn="ctr">
                        <a:lnSpc>
                          <a:spcPct val="107000"/>
                        </a:lnSpc>
                        <a:spcBef>
                          <a:spcPts val="0"/>
                        </a:spcBef>
                        <a:spcAft>
                          <a:spcPts val="0"/>
                        </a:spcAft>
                      </a:pPr>
                      <a:r>
                        <a:rPr lang="en-US" sz="1400" dirty="0" smtClean="0">
                          <a:effectLst/>
                        </a:rPr>
                        <a:t>4</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Commenter's Suggested </a:t>
                      </a:r>
                      <a:r>
                        <a:rPr lang="en-US" sz="2000">
                          <a:effectLst/>
                        </a:rPr>
                        <a:t>Changes  </a:t>
                      </a:r>
                      <a:r>
                        <a:rPr lang="en-US" sz="2000" smtClean="0">
                          <a:effectLst/>
                        </a:rPr>
                        <a:t>- Pascuito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LVPRC  Recommendation  October 12, 2018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4286622"/>
                  </a:ext>
                </a:extLst>
              </a:tr>
            </a:tbl>
          </a:graphicData>
        </a:graphic>
      </p:graphicFrame>
    </p:spTree>
    <p:extLst>
      <p:ext uri="{BB962C8B-B14F-4D97-AF65-F5344CB8AC3E}">
        <p14:creationId xmlns:p14="http://schemas.microsoft.com/office/powerpoint/2010/main" val="183739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8912"/>
            <a:ext cx="10972800" cy="1143000"/>
          </a:xfrm>
        </p:spPr>
        <p:txBody>
          <a:bodyPr/>
          <a:lstStyle/>
          <a:p>
            <a:r>
              <a:rPr lang="en-US" dirty="0"/>
              <a:t>LVPRC Feedback On Sept. Hearing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1539703"/>
              </p:ext>
            </p:extLst>
          </p:nvPr>
        </p:nvGraphicFramePr>
        <p:xfrm>
          <a:off x="1021078" y="2880360"/>
          <a:ext cx="10482074" cy="3611880"/>
        </p:xfrm>
        <a:graphic>
          <a:graphicData uri="http://schemas.openxmlformats.org/drawingml/2006/table">
            <a:tbl>
              <a:tblPr firstRow="1" firstCol="1" bandRow="1">
                <a:tableStyleId>{8799B23B-EC83-4686-B30A-512413B5E67A}</a:tableStyleId>
              </a:tblPr>
              <a:tblGrid>
                <a:gridCol w="4666320">
                  <a:extLst>
                    <a:ext uri="{9D8B030D-6E8A-4147-A177-3AD203B41FA5}">
                      <a16:colId xmlns:a16="http://schemas.microsoft.com/office/drawing/2014/main" val="3849674899"/>
                    </a:ext>
                  </a:extLst>
                </a:gridCol>
                <a:gridCol w="5815754">
                  <a:extLst>
                    <a:ext uri="{9D8B030D-6E8A-4147-A177-3AD203B41FA5}">
                      <a16:colId xmlns:a16="http://schemas.microsoft.com/office/drawing/2014/main" val="1302878029"/>
                    </a:ext>
                  </a:extLst>
                </a:gridCol>
              </a:tblGrid>
              <a:tr h="3611880">
                <a:tc>
                  <a:txBody>
                    <a:bodyPr/>
                    <a:lstStyle/>
                    <a:p>
                      <a:pPr marL="0" marR="0" algn="l">
                        <a:lnSpc>
                          <a:spcPct val="107000"/>
                        </a:lnSpc>
                        <a:spcBef>
                          <a:spcPts val="0"/>
                        </a:spcBef>
                        <a:spcAft>
                          <a:spcPts val="0"/>
                        </a:spcAft>
                      </a:pPr>
                      <a:endParaRPr lang="en-US" sz="2400" b="0" dirty="0" smtClean="0">
                        <a:effectLst/>
                      </a:endParaRPr>
                    </a:p>
                    <a:p>
                      <a:pPr marL="0" marR="0" algn="l">
                        <a:lnSpc>
                          <a:spcPct val="107000"/>
                        </a:lnSpc>
                        <a:spcBef>
                          <a:spcPts val="0"/>
                        </a:spcBef>
                        <a:spcAft>
                          <a:spcPts val="0"/>
                        </a:spcAft>
                      </a:pPr>
                      <a:r>
                        <a:rPr lang="en-US" sz="2400" b="0" dirty="0" smtClean="0">
                          <a:effectLst/>
                        </a:rPr>
                        <a:t>Remove </a:t>
                      </a:r>
                      <a:r>
                        <a:rPr lang="en-US" sz="2400" b="0" dirty="0">
                          <a:effectLst/>
                        </a:rPr>
                        <a:t>beach rocks </a:t>
                      </a:r>
                      <a:r>
                        <a:rPr lang="en-US" sz="2400" b="0" dirty="0" smtClean="0">
                          <a:effectLst/>
                        </a:rPr>
                        <a:t>–</a:t>
                      </a:r>
                    </a:p>
                    <a:p>
                      <a:pPr marL="0" marR="0" algn="l">
                        <a:lnSpc>
                          <a:spcPct val="107000"/>
                        </a:lnSpc>
                        <a:spcBef>
                          <a:spcPts val="0"/>
                        </a:spcBef>
                        <a:spcAft>
                          <a:spcPts val="0"/>
                        </a:spcAft>
                      </a:pPr>
                      <a:r>
                        <a:rPr lang="en-US" sz="2400" b="0" dirty="0" smtClean="0">
                          <a:effectLst/>
                        </a:rPr>
                        <a:t> </a:t>
                      </a:r>
                    </a:p>
                    <a:p>
                      <a:pPr marL="0" marR="0" algn="l">
                        <a:lnSpc>
                          <a:spcPct val="107000"/>
                        </a:lnSpc>
                        <a:spcBef>
                          <a:spcPts val="0"/>
                        </a:spcBef>
                        <a:spcAft>
                          <a:spcPts val="0"/>
                        </a:spcAft>
                      </a:pPr>
                      <a:r>
                        <a:rPr lang="en-US" sz="2400" b="0" dirty="0" smtClean="0">
                          <a:effectLst/>
                        </a:rPr>
                        <a:t>Add </a:t>
                      </a:r>
                      <a:r>
                        <a:rPr lang="en-US" sz="2400" b="0" dirty="0">
                          <a:effectLst/>
                        </a:rPr>
                        <a:t>to implementation plan and policies?</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l">
                        <a:lnSpc>
                          <a:spcPct val="107000"/>
                        </a:lnSpc>
                        <a:spcBef>
                          <a:spcPts val="0"/>
                        </a:spcBef>
                        <a:spcAft>
                          <a:spcPts val="0"/>
                        </a:spcAft>
                      </a:pPr>
                      <a:endParaRPr lang="en-US" sz="2400" b="0" dirty="0" smtClean="0">
                        <a:effectLst/>
                      </a:endParaRPr>
                    </a:p>
                    <a:p>
                      <a:pPr marL="0" marR="0" algn="l">
                        <a:lnSpc>
                          <a:spcPct val="107000"/>
                        </a:lnSpc>
                        <a:spcBef>
                          <a:spcPts val="0"/>
                        </a:spcBef>
                        <a:spcAft>
                          <a:spcPts val="0"/>
                        </a:spcAft>
                      </a:pPr>
                      <a:r>
                        <a:rPr lang="en-US" sz="2400" b="0" dirty="0" smtClean="0">
                          <a:effectLst/>
                        </a:rPr>
                        <a:t>Add </a:t>
                      </a:r>
                      <a:r>
                        <a:rPr lang="en-US" sz="2400" b="0" dirty="0">
                          <a:effectLst/>
                        </a:rPr>
                        <a:t>beach restoration to implementation list: </a:t>
                      </a:r>
                      <a:endParaRPr lang="en-US" sz="2400" b="0" dirty="0" smtClean="0">
                        <a:effectLst/>
                      </a:endParaRPr>
                    </a:p>
                    <a:p>
                      <a:pPr marL="0" marR="0" algn="r">
                        <a:lnSpc>
                          <a:spcPct val="107000"/>
                        </a:lnSpc>
                        <a:spcBef>
                          <a:spcPts val="0"/>
                        </a:spcBef>
                        <a:spcAft>
                          <a:spcPts val="0"/>
                        </a:spcAft>
                      </a:pPr>
                      <a:endParaRPr lang="en-US" sz="2400" b="0" u="sng" dirty="0" smtClean="0">
                        <a:effectLst/>
                      </a:endParaRPr>
                    </a:p>
                    <a:p>
                      <a:pPr marL="0" marR="0" algn="l">
                        <a:lnSpc>
                          <a:spcPct val="107000"/>
                        </a:lnSpc>
                        <a:spcBef>
                          <a:spcPts val="0"/>
                        </a:spcBef>
                        <a:spcAft>
                          <a:spcPts val="0"/>
                        </a:spcAft>
                      </a:pPr>
                      <a:r>
                        <a:rPr lang="en-US" sz="2400" b="0" u="sng" dirty="0" smtClean="0">
                          <a:effectLst/>
                        </a:rPr>
                        <a:t>Beach </a:t>
                      </a:r>
                      <a:r>
                        <a:rPr lang="en-US" sz="2400" b="0" u="sng" dirty="0">
                          <a:effectLst/>
                        </a:rPr>
                        <a:t>restoration projects </a:t>
                      </a:r>
                      <a:r>
                        <a:rPr lang="en-US" sz="2400" b="0" u="sng" dirty="0" smtClean="0">
                          <a:effectLst/>
                        </a:rPr>
                        <a:t>are encouraged on </a:t>
                      </a:r>
                      <a:r>
                        <a:rPr lang="en-US" sz="2400" b="0" u="sng" dirty="0">
                          <a:effectLst/>
                        </a:rPr>
                        <a:t>all Lopez Village </a:t>
                      </a:r>
                      <a:r>
                        <a:rPr lang="en-US" sz="2400" b="0" u="sng" dirty="0" smtClean="0">
                          <a:effectLst/>
                        </a:rPr>
                        <a:t>beaches.</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81413454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6943013"/>
              </p:ext>
            </p:extLst>
          </p:nvPr>
        </p:nvGraphicFramePr>
        <p:xfrm>
          <a:off x="1021080" y="1920556"/>
          <a:ext cx="10482072" cy="886335"/>
        </p:xfrm>
        <a:graphic>
          <a:graphicData uri="http://schemas.openxmlformats.org/drawingml/2006/table">
            <a:tbl>
              <a:tblPr firstRow="1" firstCol="1" bandRow="1">
                <a:tableStyleId>{8799B23B-EC83-4686-B30A-512413B5E67A}</a:tableStyleId>
              </a:tblPr>
              <a:tblGrid>
                <a:gridCol w="385064">
                  <a:extLst>
                    <a:ext uri="{9D8B030D-6E8A-4147-A177-3AD203B41FA5}">
                      <a16:colId xmlns:a16="http://schemas.microsoft.com/office/drawing/2014/main" val="2505331229"/>
                    </a:ext>
                  </a:extLst>
                </a:gridCol>
                <a:gridCol w="4278127">
                  <a:extLst>
                    <a:ext uri="{9D8B030D-6E8A-4147-A177-3AD203B41FA5}">
                      <a16:colId xmlns:a16="http://schemas.microsoft.com/office/drawing/2014/main" val="3046760368"/>
                    </a:ext>
                  </a:extLst>
                </a:gridCol>
                <a:gridCol w="5818881">
                  <a:extLst>
                    <a:ext uri="{9D8B030D-6E8A-4147-A177-3AD203B41FA5}">
                      <a16:colId xmlns:a16="http://schemas.microsoft.com/office/drawing/2014/main" val="2261122485"/>
                    </a:ext>
                  </a:extLst>
                </a:gridCol>
              </a:tblGrid>
              <a:tr h="886335">
                <a:tc>
                  <a:txBody>
                    <a:bodyPr/>
                    <a:lstStyle/>
                    <a:p>
                      <a:pPr marL="0" marR="0" algn="ctr">
                        <a:lnSpc>
                          <a:spcPct val="107000"/>
                        </a:lnSpc>
                        <a:spcBef>
                          <a:spcPts val="0"/>
                        </a:spcBef>
                        <a:spcAft>
                          <a:spcPts val="0"/>
                        </a:spcAft>
                      </a:pPr>
                      <a:endParaRPr lang="en-US" sz="1400" dirty="0" smtClean="0">
                        <a:effectLst/>
                      </a:endParaRPr>
                    </a:p>
                    <a:p>
                      <a:pPr marL="0" marR="0" algn="ctr">
                        <a:lnSpc>
                          <a:spcPct val="107000"/>
                        </a:lnSpc>
                        <a:spcBef>
                          <a:spcPts val="0"/>
                        </a:spcBef>
                        <a:spcAft>
                          <a:spcPts val="0"/>
                        </a:spcAft>
                      </a:pPr>
                      <a:r>
                        <a:rPr lang="en-US" sz="1400" dirty="0">
                          <a:effectLst/>
                        </a:rPr>
                        <a:t> </a:t>
                      </a:r>
                      <a:r>
                        <a:rPr lang="en-US" sz="1400" dirty="0" smtClean="0">
                          <a:effectLst/>
                        </a:rPr>
                        <a:t>5</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Commenter's Suggested </a:t>
                      </a:r>
                      <a:r>
                        <a:rPr lang="en-US" sz="2000" dirty="0" smtClean="0">
                          <a:effectLst/>
                        </a:rPr>
                        <a:t>Changes Porter and others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LVPRC  Recommendation  October 12, 2018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4286622"/>
                  </a:ext>
                </a:extLst>
              </a:tr>
            </a:tbl>
          </a:graphicData>
        </a:graphic>
      </p:graphicFrame>
    </p:spTree>
    <p:extLst>
      <p:ext uri="{BB962C8B-B14F-4D97-AF65-F5344CB8AC3E}">
        <p14:creationId xmlns:p14="http://schemas.microsoft.com/office/powerpoint/2010/main" val="185678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312" y="402336"/>
            <a:ext cx="10972800" cy="1143000"/>
          </a:xfrm>
        </p:spPr>
        <p:txBody>
          <a:bodyPr/>
          <a:lstStyle/>
          <a:p>
            <a:r>
              <a:rPr lang="en-US" dirty="0"/>
              <a:t>LVPRC Feedback On Sept. Hearing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5270666"/>
              </p:ext>
            </p:extLst>
          </p:nvPr>
        </p:nvGraphicFramePr>
        <p:xfrm>
          <a:off x="1021079" y="2880360"/>
          <a:ext cx="9784080" cy="3611880"/>
        </p:xfrm>
        <a:graphic>
          <a:graphicData uri="http://schemas.openxmlformats.org/drawingml/2006/table">
            <a:tbl>
              <a:tblPr firstRow="1" firstCol="1" bandRow="1">
                <a:tableStyleId>{8799B23B-EC83-4686-B30A-512413B5E67A}</a:tableStyleId>
              </a:tblPr>
              <a:tblGrid>
                <a:gridCol w="4355593">
                  <a:extLst>
                    <a:ext uri="{9D8B030D-6E8A-4147-A177-3AD203B41FA5}">
                      <a16:colId xmlns:a16="http://schemas.microsoft.com/office/drawing/2014/main" val="3849674899"/>
                    </a:ext>
                  </a:extLst>
                </a:gridCol>
                <a:gridCol w="5428487">
                  <a:extLst>
                    <a:ext uri="{9D8B030D-6E8A-4147-A177-3AD203B41FA5}">
                      <a16:colId xmlns:a16="http://schemas.microsoft.com/office/drawing/2014/main" val="1302878029"/>
                    </a:ext>
                  </a:extLst>
                </a:gridCol>
              </a:tblGrid>
              <a:tr h="3611880">
                <a:tc>
                  <a:txBody>
                    <a:bodyPr/>
                    <a:lstStyle/>
                    <a:p>
                      <a:pPr marL="0" marR="0" algn="l">
                        <a:lnSpc>
                          <a:spcPct val="107000"/>
                        </a:lnSpc>
                        <a:spcBef>
                          <a:spcPts val="0"/>
                        </a:spcBef>
                        <a:spcAft>
                          <a:spcPts val="0"/>
                        </a:spcAft>
                      </a:pPr>
                      <a:endParaRPr lang="en-US" sz="2400" b="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2400" b="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2400" b="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Consider </a:t>
                      </a:r>
                      <a:r>
                        <a:rPr lang="en-US" sz="2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locations for docks.</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r">
                        <a:lnSpc>
                          <a:spcPct val="107000"/>
                        </a:lnSpc>
                        <a:spcBef>
                          <a:spcPts val="0"/>
                        </a:spcBef>
                        <a:spcAft>
                          <a:spcPts val="0"/>
                        </a:spcAft>
                      </a:pPr>
                      <a:r>
                        <a:rPr lang="en-US" sz="2400" b="0" dirty="0">
                          <a:effectLst/>
                          <a:latin typeface="Calibri" panose="020F0502020204030204" pitchFamily="34" charset="0"/>
                          <a:ea typeface="Times New Roman" panose="02020603050405020304" pitchFamily="18" charset="0"/>
                          <a:cs typeface="Times New Roman" panose="02020603050405020304" pitchFamily="18" charset="0"/>
                        </a:rPr>
                        <a:t>No change. </a:t>
                      </a:r>
                      <a:endParaRPr lang="en-US" sz="2400" b="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2400" b="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2400" b="0" dirty="0" smtClean="0">
                          <a:effectLst/>
                          <a:latin typeface="Calibri" panose="020F0502020204030204" pitchFamily="34" charset="0"/>
                          <a:ea typeface="Times New Roman" panose="02020603050405020304" pitchFamily="18" charset="0"/>
                          <a:cs typeface="Times New Roman" panose="02020603050405020304" pitchFamily="18" charset="0"/>
                        </a:rPr>
                        <a:t>Implementation </a:t>
                      </a:r>
                      <a:r>
                        <a:rPr lang="en-US" sz="2400" b="0" dirty="0">
                          <a:effectLst/>
                          <a:latin typeface="Calibri" panose="020F0502020204030204" pitchFamily="34" charset="0"/>
                          <a:ea typeface="Times New Roman" panose="02020603050405020304" pitchFamily="18" charset="0"/>
                          <a:cs typeface="Times New Roman" panose="02020603050405020304" pitchFamily="18" charset="0"/>
                        </a:rPr>
                        <a:t>plan says: </a:t>
                      </a:r>
                      <a:endParaRPr lang="en-US" sz="2400" b="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endParaRPr lang="en-US" sz="1400" b="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2400" b="0" dirty="0" smtClean="0">
                          <a:effectLst/>
                          <a:latin typeface="Calibri" panose="020F0502020204030204" pitchFamily="34" charset="0"/>
                          <a:ea typeface="Times New Roman" panose="02020603050405020304" pitchFamily="18" charset="0"/>
                          <a:cs typeface="Times New Roman" panose="02020603050405020304" pitchFamily="18" charset="0"/>
                        </a:rPr>
                        <a:t>Explore </a:t>
                      </a:r>
                      <a:r>
                        <a:rPr lang="en-US" sz="2400" b="0" dirty="0">
                          <a:effectLst/>
                          <a:latin typeface="Calibri" panose="020F0502020204030204" pitchFamily="34" charset="0"/>
                          <a:ea typeface="Times New Roman" panose="02020603050405020304" pitchFamily="18" charset="0"/>
                          <a:cs typeface="Times New Roman" panose="02020603050405020304" pitchFamily="18" charset="0"/>
                        </a:rPr>
                        <a:t>options for marine facilities that would provide access to Lopez Village. </a:t>
                      </a:r>
                      <a:endParaRPr lang="en-US" sz="2400" b="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400" b="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2400" b="0" dirty="0" smtClean="0">
                          <a:effectLst/>
                          <a:latin typeface="Calibri" panose="020F0502020204030204" pitchFamily="34" charset="0"/>
                          <a:ea typeface="Times New Roman" panose="02020603050405020304" pitchFamily="18" charset="0"/>
                          <a:cs typeface="Times New Roman" panose="02020603050405020304" pitchFamily="18" charset="0"/>
                        </a:rPr>
                        <a:t>It </a:t>
                      </a:r>
                      <a:r>
                        <a:rPr lang="en-US" sz="2400" b="0" dirty="0">
                          <a:effectLst/>
                          <a:latin typeface="Calibri" panose="020F0502020204030204" pitchFamily="34" charset="0"/>
                          <a:ea typeface="Times New Roman" panose="02020603050405020304" pitchFamily="18" charset="0"/>
                          <a:cs typeface="Times New Roman" panose="02020603050405020304" pitchFamily="18" charset="0"/>
                        </a:rPr>
                        <a:t>does not say docks. It would </a:t>
                      </a:r>
                      <a:r>
                        <a:rPr lang="en-US" sz="2400" b="0" dirty="0" smtClean="0">
                          <a:effectLst/>
                          <a:latin typeface="Calibri" panose="020F0502020204030204" pitchFamily="34" charset="0"/>
                          <a:ea typeface="Times New Roman" panose="02020603050405020304" pitchFamily="18" charset="0"/>
                          <a:cs typeface="Times New Roman" panose="02020603050405020304" pitchFamily="18" charset="0"/>
                        </a:rPr>
                        <a:t>consider</a:t>
                      </a:r>
                      <a:r>
                        <a:rPr lang="en-US" sz="2400" b="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0" dirty="0" smtClean="0">
                          <a:effectLst/>
                          <a:latin typeface="Calibri" panose="020F0502020204030204" pitchFamily="34" charset="0"/>
                          <a:ea typeface="Times New Roman" panose="02020603050405020304" pitchFamily="18" charset="0"/>
                          <a:cs typeface="Times New Roman" panose="02020603050405020304" pitchFamily="18" charset="0"/>
                        </a:rPr>
                        <a:t>kayak/canoe </a:t>
                      </a:r>
                      <a:r>
                        <a:rPr lang="en-US" sz="2400" b="0" dirty="0">
                          <a:effectLst/>
                          <a:latin typeface="Calibri" panose="020F0502020204030204" pitchFamily="34" charset="0"/>
                          <a:ea typeface="Times New Roman" panose="02020603050405020304" pitchFamily="18" charset="0"/>
                          <a:cs typeface="Times New Roman" panose="02020603050405020304" pitchFamily="18" charset="0"/>
                        </a:rPr>
                        <a:t>access, etc. </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81413454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69237885"/>
              </p:ext>
            </p:extLst>
          </p:nvPr>
        </p:nvGraphicFramePr>
        <p:xfrm>
          <a:off x="1021079" y="1994025"/>
          <a:ext cx="9790641" cy="886335"/>
        </p:xfrm>
        <a:graphic>
          <a:graphicData uri="http://schemas.openxmlformats.org/drawingml/2006/table">
            <a:tbl>
              <a:tblPr firstRow="1" firstCol="1" bandRow="1">
                <a:tableStyleId>{8799B23B-EC83-4686-B30A-512413B5E67A}</a:tableStyleId>
              </a:tblPr>
              <a:tblGrid>
                <a:gridCol w="377952">
                  <a:extLst>
                    <a:ext uri="{9D8B030D-6E8A-4147-A177-3AD203B41FA5}">
                      <a16:colId xmlns:a16="http://schemas.microsoft.com/office/drawing/2014/main" val="2505331229"/>
                    </a:ext>
                  </a:extLst>
                </a:gridCol>
                <a:gridCol w="3977640">
                  <a:extLst>
                    <a:ext uri="{9D8B030D-6E8A-4147-A177-3AD203B41FA5}">
                      <a16:colId xmlns:a16="http://schemas.microsoft.com/office/drawing/2014/main" val="3046760368"/>
                    </a:ext>
                  </a:extLst>
                </a:gridCol>
                <a:gridCol w="5435049">
                  <a:extLst>
                    <a:ext uri="{9D8B030D-6E8A-4147-A177-3AD203B41FA5}">
                      <a16:colId xmlns:a16="http://schemas.microsoft.com/office/drawing/2014/main" val="2261122485"/>
                    </a:ext>
                  </a:extLst>
                </a:gridCol>
              </a:tblGrid>
              <a:tr h="886335">
                <a:tc>
                  <a:txBody>
                    <a:bodyPr/>
                    <a:lstStyle/>
                    <a:p>
                      <a:pPr marL="0" marR="0" algn="ctr">
                        <a:lnSpc>
                          <a:spcPct val="107000"/>
                        </a:lnSpc>
                        <a:spcBef>
                          <a:spcPts val="0"/>
                        </a:spcBef>
                        <a:spcAft>
                          <a:spcPts val="0"/>
                        </a:spcAft>
                      </a:pPr>
                      <a:endParaRPr lang="en-US" sz="1400" dirty="0" smtClean="0">
                        <a:effectLst/>
                      </a:endParaRPr>
                    </a:p>
                    <a:p>
                      <a:pPr marL="0" marR="0" algn="ctr">
                        <a:lnSpc>
                          <a:spcPct val="107000"/>
                        </a:lnSpc>
                        <a:spcBef>
                          <a:spcPts val="0"/>
                        </a:spcBef>
                        <a:spcAft>
                          <a:spcPts val="0"/>
                        </a:spcAft>
                      </a:pPr>
                      <a:r>
                        <a:rPr lang="en-US" sz="1400" dirty="0" smtClean="0">
                          <a:effectLst/>
                        </a:rPr>
                        <a:t>6</a:t>
                      </a:r>
                      <a:r>
                        <a:rPr lang="en-US" sz="1400" dirty="0">
                          <a:effectLst/>
                        </a:rPr>
                        <a:t>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Commenter's Suggested </a:t>
                      </a:r>
                      <a:r>
                        <a:rPr lang="en-US" sz="2000" dirty="0" smtClean="0">
                          <a:effectLst/>
                        </a:rPr>
                        <a:t>Changes - Porter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LVPRC  Recommendation  October 12, 2018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4286622"/>
                  </a:ext>
                </a:extLst>
              </a:tr>
            </a:tbl>
          </a:graphicData>
        </a:graphic>
      </p:graphicFrame>
    </p:spTree>
    <p:extLst>
      <p:ext uri="{BB962C8B-B14F-4D97-AF65-F5344CB8AC3E}">
        <p14:creationId xmlns:p14="http://schemas.microsoft.com/office/powerpoint/2010/main" val="396866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02336"/>
            <a:ext cx="10972800" cy="1143000"/>
          </a:xfrm>
        </p:spPr>
        <p:txBody>
          <a:bodyPr/>
          <a:lstStyle/>
          <a:p>
            <a:r>
              <a:rPr lang="en-US" dirty="0"/>
              <a:t>LVPRC Feedback On Sept. Hearing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864456"/>
              </p:ext>
            </p:extLst>
          </p:nvPr>
        </p:nvGraphicFramePr>
        <p:xfrm>
          <a:off x="502920" y="2880360"/>
          <a:ext cx="10771632" cy="3611880"/>
        </p:xfrm>
        <a:graphic>
          <a:graphicData uri="http://schemas.openxmlformats.org/drawingml/2006/table">
            <a:tbl>
              <a:tblPr firstRow="1" firstCol="1" bandRow="1">
                <a:tableStyleId>{8799B23B-EC83-4686-B30A-512413B5E67A}</a:tableStyleId>
              </a:tblPr>
              <a:tblGrid>
                <a:gridCol w="5056632">
                  <a:extLst>
                    <a:ext uri="{9D8B030D-6E8A-4147-A177-3AD203B41FA5}">
                      <a16:colId xmlns:a16="http://schemas.microsoft.com/office/drawing/2014/main" val="3849674899"/>
                    </a:ext>
                  </a:extLst>
                </a:gridCol>
                <a:gridCol w="5715000">
                  <a:extLst>
                    <a:ext uri="{9D8B030D-6E8A-4147-A177-3AD203B41FA5}">
                      <a16:colId xmlns:a16="http://schemas.microsoft.com/office/drawing/2014/main" val="1302878029"/>
                    </a:ext>
                  </a:extLst>
                </a:gridCol>
              </a:tblGrid>
              <a:tr h="3611880">
                <a:tc>
                  <a:txBody>
                    <a:bodyPr/>
                    <a:lstStyle/>
                    <a:p>
                      <a:pPr marL="0" marR="0" algn="l">
                        <a:lnSpc>
                          <a:spcPct val="107000"/>
                        </a:lnSpc>
                        <a:spcBef>
                          <a:spcPts val="0"/>
                        </a:spcBef>
                        <a:spcAft>
                          <a:spcPts val="0"/>
                        </a:spcAft>
                      </a:pPr>
                      <a:r>
                        <a:rPr lang="en-US" sz="2400" b="0" dirty="0">
                          <a:solidFill>
                            <a:srgbClr val="000000"/>
                          </a:solidFill>
                          <a:effectLst/>
                          <a:latin typeface="+mn-lt"/>
                          <a:ea typeface="Times New Roman" panose="02020603050405020304" pitchFamily="18" charset="0"/>
                          <a:cs typeface="Times New Roman" panose="02020603050405020304" pitchFamily="18" charset="0"/>
                        </a:rPr>
                        <a:t>Modify Map 1 </a:t>
                      </a:r>
                      <a:r>
                        <a:rPr lang="en-US" sz="2400" b="0" dirty="0" err="1" smtClean="0">
                          <a:solidFill>
                            <a:srgbClr val="000000"/>
                          </a:solidFill>
                          <a:effectLst/>
                          <a:latin typeface="+mn-lt"/>
                          <a:ea typeface="Times New Roman" panose="02020603050405020304" pitchFamily="18" charset="0"/>
                          <a:cs typeface="Times New Roman" panose="02020603050405020304" pitchFamily="18" charset="0"/>
                        </a:rPr>
                        <a:t>Viewsheds</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 to </a:t>
                      </a:r>
                      <a:r>
                        <a:rPr lang="en-US" sz="2400" b="0" dirty="0">
                          <a:solidFill>
                            <a:srgbClr val="000000"/>
                          </a:solidFill>
                          <a:effectLst/>
                          <a:latin typeface="+mn-lt"/>
                          <a:ea typeface="Times New Roman" panose="02020603050405020304" pitchFamily="18" charset="0"/>
                          <a:cs typeface="Times New Roman" panose="02020603050405020304" pitchFamily="18" charset="0"/>
                        </a:rPr>
                        <a:t>extend the </a:t>
                      </a:r>
                      <a:r>
                        <a:rPr lang="en-US" sz="2400" b="0" dirty="0" err="1">
                          <a:solidFill>
                            <a:srgbClr val="000000"/>
                          </a:solidFill>
                          <a:effectLst/>
                          <a:latin typeface="+mn-lt"/>
                          <a:ea typeface="Times New Roman" panose="02020603050405020304" pitchFamily="18" charset="0"/>
                          <a:cs typeface="Times New Roman" panose="02020603050405020304" pitchFamily="18" charset="0"/>
                        </a:rPr>
                        <a:t>viewshed</a:t>
                      </a:r>
                      <a:r>
                        <a:rPr lang="en-US" sz="2400" b="0" dirty="0">
                          <a:solidFill>
                            <a:srgbClr val="000000"/>
                          </a:solidFill>
                          <a:effectLst/>
                          <a:latin typeface="+mn-lt"/>
                          <a:ea typeface="Times New Roman" panose="02020603050405020304" pitchFamily="18" charset="0"/>
                          <a:cs typeface="Times New Roman" panose="02020603050405020304" pitchFamily="18" charset="0"/>
                        </a:rPr>
                        <a:t> </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over </a:t>
                      </a:r>
                      <a:r>
                        <a:rPr lang="en-US" sz="2400" b="0" dirty="0">
                          <a:solidFill>
                            <a:srgbClr val="000000"/>
                          </a:solidFill>
                          <a:effectLst/>
                          <a:latin typeface="+mn-lt"/>
                          <a:ea typeface="Times New Roman" panose="02020603050405020304" pitchFamily="18" charset="0"/>
                          <a:cs typeface="Times New Roman" panose="02020603050405020304" pitchFamily="18" charset="0"/>
                        </a:rPr>
                        <a:t>the entire </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UGA</a:t>
                      </a:r>
                      <a:r>
                        <a:rPr lang="en-US" sz="2400" b="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to protect</a:t>
                      </a:r>
                      <a:r>
                        <a:rPr lang="en-US" sz="2400" b="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the </a:t>
                      </a:r>
                      <a:r>
                        <a:rPr lang="en-US" sz="2400" b="0" dirty="0" err="1" smtClean="0">
                          <a:solidFill>
                            <a:srgbClr val="000000"/>
                          </a:solidFill>
                          <a:effectLst/>
                          <a:latin typeface="+mn-lt"/>
                          <a:ea typeface="Times New Roman" panose="02020603050405020304" pitchFamily="18" charset="0"/>
                          <a:cs typeface="Times New Roman" panose="02020603050405020304" pitchFamily="18" charset="0"/>
                        </a:rPr>
                        <a:t>viewshed</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2400" b="0" dirty="0">
                          <a:solidFill>
                            <a:srgbClr val="000000"/>
                          </a:solidFill>
                          <a:effectLst/>
                          <a:latin typeface="+mn-lt"/>
                          <a:ea typeface="Times New Roman" panose="02020603050405020304" pitchFamily="18" charset="0"/>
                          <a:cs typeface="Times New Roman" panose="02020603050405020304" pitchFamily="18" charset="0"/>
                        </a:rPr>
                        <a:t>from the </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E </a:t>
                      </a:r>
                      <a:r>
                        <a:rPr lang="en-US" sz="2400" b="0" dirty="0">
                          <a:solidFill>
                            <a:srgbClr val="000000"/>
                          </a:solidFill>
                          <a:effectLst/>
                          <a:latin typeface="+mn-lt"/>
                          <a:ea typeface="Times New Roman" panose="02020603050405020304" pitchFamily="18" charset="0"/>
                          <a:cs typeface="Times New Roman" panose="02020603050405020304" pitchFamily="18" charset="0"/>
                        </a:rPr>
                        <a:t>side of </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Fisherman </a:t>
                      </a:r>
                      <a:r>
                        <a:rPr lang="en-US" sz="2400" b="0" dirty="0">
                          <a:solidFill>
                            <a:srgbClr val="000000"/>
                          </a:solidFill>
                          <a:effectLst/>
                          <a:latin typeface="+mn-lt"/>
                          <a:ea typeface="Times New Roman" panose="02020603050405020304" pitchFamily="18" charset="0"/>
                          <a:cs typeface="Times New Roman" panose="02020603050405020304" pitchFamily="18" charset="0"/>
                        </a:rPr>
                        <a:t>Bay Road.      </a:t>
                      </a:r>
                      <a:r>
                        <a:rPr lang="en-US" sz="2400" b="0" dirty="0" smtClean="0">
                          <a:solidFill>
                            <a:srgbClr val="FF0000"/>
                          </a:solidFill>
                          <a:effectLst/>
                          <a:latin typeface="+mn-lt"/>
                          <a:ea typeface="Times New Roman" panose="02020603050405020304" pitchFamily="18" charset="0"/>
                          <a:cs typeface="Times New Roman" panose="02020603050405020304" pitchFamily="18" charset="0"/>
                        </a:rPr>
                        <a:t>Page 20                                                                             </a:t>
                      </a:r>
                    </a:p>
                    <a:p>
                      <a:pPr marL="0" marR="0" algn="l">
                        <a:lnSpc>
                          <a:spcPct val="107000"/>
                        </a:lnSpc>
                        <a:spcBef>
                          <a:spcPts val="0"/>
                        </a:spcBef>
                        <a:spcAft>
                          <a:spcPts val="0"/>
                        </a:spcAft>
                      </a:pPr>
                      <a:endParaRPr lang="en-US" sz="1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Modify </a:t>
                      </a:r>
                      <a:r>
                        <a:rPr lang="en-US" sz="2400" b="0" dirty="0">
                          <a:solidFill>
                            <a:srgbClr val="000000"/>
                          </a:solidFill>
                          <a:effectLst/>
                          <a:latin typeface="+mn-lt"/>
                          <a:ea typeface="Times New Roman" panose="02020603050405020304" pitchFamily="18" charset="0"/>
                          <a:cs typeface="Times New Roman" panose="02020603050405020304" pitchFamily="18" charset="0"/>
                        </a:rPr>
                        <a:t>Map 2 </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Tree Planting Plan</a:t>
                      </a:r>
                      <a:r>
                        <a:rPr lang="en-US" sz="2400" b="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to </a:t>
                      </a:r>
                      <a:r>
                        <a:rPr lang="en-US" sz="2400" b="0" dirty="0">
                          <a:solidFill>
                            <a:srgbClr val="000000"/>
                          </a:solidFill>
                          <a:effectLst/>
                          <a:latin typeface="+mn-lt"/>
                          <a:ea typeface="Times New Roman" panose="02020603050405020304" pitchFamily="18" charset="0"/>
                          <a:cs typeface="Times New Roman" panose="02020603050405020304" pitchFamily="18" charset="0"/>
                        </a:rPr>
                        <a:t>eliminate the proposed trees along Fisherman Bay Road. </a:t>
                      </a:r>
                      <a:r>
                        <a:rPr lang="en-US" sz="2400" b="0" dirty="0" smtClean="0">
                          <a:solidFill>
                            <a:srgbClr val="FF0000"/>
                          </a:solidFill>
                          <a:effectLst/>
                          <a:latin typeface="+mn-lt"/>
                          <a:ea typeface="Times New Roman" panose="02020603050405020304" pitchFamily="18" charset="0"/>
                          <a:cs typeface="Times New Roman" panose="02020603050405020304" pitchFamily="18" charset="0"/>
                        </a:rPr>
                        <a:t>Page 26</a:t>
                      </a:r>
                      <a:endParaRPr lang="en-US" sz="2400" b="0"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r">
                        <a:lnSpc>
                          <a:spcPct val="107000"/>
                        </a:lnSpc>
                        <a:spcBef>
                          <a:spcPts val="0"/>
                        </a:spcBef>
                        <a:spcAft>
                          <a:spcPts val="0"/>
                        </a:spcAft>
                      </a:pPr>
                      <a:r>
                        <a:rPr lang="en-US" sz="2400" b="0" dirty="0">
                          <a:solidFill>
                            <a:srgbClr val="000000"/>
                          </a:solidFill>
                          <a:effectLst/>
                          <a:latin typeface="+mn-lt"/>
                          <a:ea typeface="Times New Roman" panose="02020603050405020304" pitchFamily="18" charset="0"/>
                          <a:cs typeface="Times New Roman" panose="02020603050405020304" pitchFamily="18" charset="0"/>
                        </a:rPr>
                        <a:t>No change is recommended. </a:t>
                      </a: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The </a:t>
                      </a:r>
                      <a:r>
                        <a:rPr lang="en-US" sz="2400" b="0" dirty="0" err="1">
                          <a:solidFill>
                            <a:srgbClr val="000000"/>
                          </a:solidFill>
                          <a:effectLst/>
                          <a:latin typeface="+mn-lt"/>
                          <a:ea typeface="Times New Roman" panose="02020603050405020304" pitchFamily="18" charset="0"/>
                          <a:cs typeface="Times New Roman" panose="02020603050405020304" pitchFamily="18" charset="0"/>
                        </a:rPr>
                        <a:t>viewshed</a:t>
                      </a:r>
                      <a:r>
                        <a:rPr lang="en-US" sz="2400" b="0" dirty="0">
                          <a:solidFill>
                            <a:srgbClr val="000000"/>
                          </a:solidFill>
                          <a:effectLst/>
                          <a:latin typeface="+mn-lt"/>
                          <a:ea typeface="Times New Roman" panose="02020603050405020304" pitchFamily="18" charset="0"/>
                          <a:cs typeface="Times New Roman" panose="02020603050405020304" pitchFamily="18" charset="0"/>
                        </a:rPr>
                        <a:t> is unlikely to be affected. The proposed trees were intended to have a traffic calming effect on Fisherman Bay Road. </a:t>
                      </a: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endParaRPr lang="en-US" sz="16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There </a:t>
                      </a:r>
                      <a:r>
                        <a:rPr lang="en-US" sz="2400" b="0" dirty="0">
                          <a:solidFill>
                            <a:srgbClr val="000000"/>
                          </a:solidFill>
                          <a:effectLst/>
                          <a:latin typeface="+mn-lt"/>
                          <a:ea typeface="Times New Roman" panose="02020603050405020304" pitchFamily="18" charset="0"/>
                          <a:cs typeface="Times New Roman" panose="02020603050405020304" pitchFamily="18" charset="0"/>
                        </a:rPr>
                        <a:t>is no plan for the development yet and most issues could be resolved.</a:t>
                      </a:r>
                      <a:endParaRPr lang="en-US" sz="2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81413454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01251145"/>
              </p:ext>
            </p:extLst>
          </p:nvPr>
        </p:nvGraphicFramePr>
        <p:xfrm>
          <a:off x="502920" y="1994025"/>
          <a:ext cx="10771632" cy="886335"/>
        </p:xfrm>
        <a:graphic>
          <a:graphicData uri="http://schemas.openxmlformats.org/drawingml/2006/table">
            <a:tbl>
              <a:tblPr firstRow="1" firstCol="1" bandRow="1">
                <a:tableStyleId>{8799B23B-EC83-4686-B30A-512413B5E67A}</a:tableStyleId>
              </a:tblPr>
              <a:tblGrid>
                <a:gridCol w="305159">
                  <a:extLst>
                    <a:ext uri="{9D8B030D-6E8A-4147-A177-3AD203B41FA5}">
                      <a16:colId xmlns:a16="http://schemas.microsoft.com/office/drawing/2014/main" val="2505331229"/>
                    </a:ext>
                  </a:extLst>
                </a:gridCol>
                <a:gridCol w="4724041">
                  <a:extLst>
                    <a:ext uri="{9D8B030D-6E8A-4147-A177-3AD203B41FA5}">
                      <a16:colId xmlns:a16="http://schemas.microsoft.com/office/drawing/2014/main" val="3046760368"/>
                    </a:ext>
                  </a:extLst>
                </a:gridCol>
                <a:gridCol w="5742432">
                  <a:extLst>
                    <a:ext uri="{9D8B030D-6E8A-4147-A177-3AD203B41FA5}">
                      <a16:colId xmlns:a16="http://schemas.microsoft.com/office/drawing/2014/main" val="2261122485"/>
                    </a:ext>
                  </a:extLst>
                </a:gridCol>
              </a:tblGrid>
              <a:tr h="886335">
                <a:tc>
                  <a:txBody>
                    <a:bodyPr/>
                    <a:lstStyle/>
                    <a:p>
                      <a:pPr marL="0" marR="0" algn="ctr">
                        <a:lnSpc>
                          <a:spcPct val="107000"/>
                        </a:lnSpc>
                        <a:spcBef>
                          <a:spcPts val="0"/>
                        </a:spcBef>
                        <a:spcAft>
                          <a:spcPts val="0"/>
                        </a:spcAft>
                      </a:pPr>
                      <a:r>
                        <a:rPr lang="en-US" sz="1400" dirty="0">
                          <a:effectLst/>
                        </a:rPr>
                        <a:t> </a:t>
                      </a:r>
                      <a:endParaRPr lang="en-US" sz="1400" dirty="0" smtClean="0">
                        <a:effectLst/>
                      </a:endParaRPr>
                    </a:p>
                    <a:p>
                      <a:pPr marL="0" marR="0" algn="ctr">
                        <a:lnSpc>
                          <a:spcPct val="107000"/>
                        </a:lnSpc>
                        <a:spcBef>
                          <a:spcPts val="0"/>
                        </a:spcBef>
                        <a:spcAft>
                          <a:spcPts val="0"/>
                        </a:spcAft>
                      </a:pPr>
                      <a:r>
                        <a:rPr lang="en-US" sz="1400" dirty="0" smtClean="0">
                          <a:effectLst/>
                        </a:rPr>
                        <a:t>8</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Commenter's Suggested </a:t>
                      </a:r>
                      <a:r>
                        <a:rPr lang="en-US" sz="2000" dirty="0" smtClean="0">
                          <a:effectLst/>
                        </a:rPr>
                        <a:t>Changes – Wilburn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LVPRC  Recommendation  October 12, 2018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4286622"/>
                  </a:ext>
                </a:extLst>
              </a:tr>
            </a:tbl>
          </a:graphicData>
        </a:graphic>
      </p:graphicFrame>
    </p:spTree>
    <p:extLst>
      <p:ext uri="{BB962C8B-B14F-4D97-AF65-F5344CB8AC3E}">
        <p14:creationId xmlns:p14="http://schemas.microsoft.com/office/powerpoint/2010/main" val="301552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032" y="356616"/>
            <a:ext cx="10972800" cy="1143000"/>
          </a:xfrm>
        </p:spPr>
        <p:txBody>
          <a:bodyPr/>
          <a:lstStyle/>
          <a:p>
            <a:r>
              <a:rPr lang="en-US" dirty="0"/>
              <a:t>LVPRC Feedback On Sept. Hearing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2897883"/>
              </p:ext>
            </p:extLst>
          </p:nvPr>
        </p:nvGraphicFramePr>
        <p:xfrm>
          <a:off x="1021079" y="2935224"/>
          <a:ext cx="9784080" cy="3913505"/>
        </p:xfrm>
        <a:graphic>
          <a:graphicData uri="http://schemas.openxmlformats.org/drawingml/2006/table">
            <a:tbl>
              <a:tblPr firstRow="1" firstCol="1" bandRow="1">
                <a:tableStyleId>{8799B23B-EC83-4686-B30A-512413B5E67A}</a:tableStyleId>
              </a:tblPr>
              <a:tblGrid>
                <a:gridCol w="4355593">
                  <a:extLst>
                    <a:ext uri="{9D8B030D-6E8A-4147-A177-3AD203B41FA5}">
                      <a16:colId xmlns:a16="http://schemas.microsoft.com/office/drawing/2014/main" val="3849674899"/>
                    </a:ext>
                  </a:extLst>
                </a:gridCol>
                <a:gridCol w="5428487">
                  <a:extLst>
                    <a:ext uri="{9D8B030D-6E8A-4147-A177-3AD203B41FA5}">
                      <a16:colId xmlns:a16="http://schemas.microsoft.com/office/drawing/2014/main" val="1302878029"/>
                    </a:ext>
                  </a:extLst>
                </a:gridCol>
              </a:tblGrid>
              <a:tr h="3557016">
                <a:tc>
                  <a:txBody>
                    <a:bodyPr/>
                    <a:lstStyle/>
                    <a:p>
                      <a:pPr marL="0" marR="0" algn="l">
                        <a:lnSpc>
                          <a:spcPct val="107000"/>
                        </a:lnSpc>
                        <a:spcBef>
                          <a:spcPts val="0"/>
                        </a:spcBef>
                        <a:spcAft>
                          <a:spcPts val="0"/>
                        </a:spcAft>
                      </a:pPr>
                      <a:endParaRPr lang="en-US" sz="2400" b="0" u="none"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2400" b="0" u="none" dirty="0" smtClean="0">
                          <a:solidFill>
                            <a:srgbClr val="000000"/>
                          </a:solidFill>
                          <a:effectLst/>
                          <a:latin typeface="+mn-lt"/>
                          <a:ea typeface="Times New Roman" panose="02020603050405020304" pitchFamily="18" charset="0"/>
                          <a:cs typeface="Times New Roman" panose="02020603050405020304" pitchFamily="18" charset="0"/>
                        </a:rPr>
                        <a:t>Remove path </a:t>
                      </a:r>
                      <a:r>
                        <a:rPr lang="en-US" sz="2400" b="0" u="none" dirty="0">
                          <a:solidFill>
                            <a:srgbClr val="000000"/>
                          </a:solidFill>
                          <a:effectLst/>
                          <a:latin typeface="+mn-lt"/>
                          <a:ea typeface="Times New Roman" panose="02020603050405020304" pitchFamily="18" charset="0"/>
                          <a:cs typeface="Times New Roman" panose="02020603050405020304" pitchFamily="18" charset="0"/>
                        </a:rPr>
                        <a:t>to nowhere across </a:t>
                      </a:r>
                      <a:r>
                        <a:rPr lang="en-US" sz="2400" b="0" u="none" dirty="0" smtClean="0">
                          <a:solidFill>
                            <a:srgbClr val="000000"/>
                          </a:solidFill>
                          <a:effectLst/>
                          <a:latin typeface="+mn-lt"/>
                          <a:ea typeface="Times New Roman" panose="02020603050405020304" pitchFamily="18" charset="0"/>
                          <a:cs typeface="Times New Roman" panose="02020603050405020304" pitchFamily="18" charset="0"/>
                        </a:rPr>
                        <a:t>Wilburn property</a:t>
                      </a:r>
                      <a:r>
                        <a:rPr lang="en-US" sz="2400" b="0" u="none" baseline="0" dirty="0" smtClean="0">
                          <a:solidFill>
                            <a:srgbClr val="000000"/>
                          </a:solidFill>
                          <a:effectLst/>
                          <a:latin typeface="+mn-lt"/>
                          <a:ea typeface="Times New Roman" panose="02020603050405020304" pitchFamily="18" charset="0"/>
                          <a:cs typeface="Times New Roman" panose="02020603050405020304" pitchFamily="18" charset="0"/>
                        </a:rPr>
                        <a:t>  and </a:t>
                      </a:r>
                      <a:r>
                        <a:rPr lang="en-US" sz="2400" b="0" u="none" dirty="0" smtClean="0">
                          <a:solidFill>
                            <a:srgbClr val="000000"/>
                          </a:solidFill>
                          <a:effectLst/>
                          <a:latin typeface="+mn-lt"/>
                          <a:ea typeface="Times New Roman" panose="02020603050405020304" pitchFamily="18" charset="0"/>
                          <a:cs typeface="Times New Roman" panose="02020603050405020304" pitchFamily="18" charset="0"/>
                        </a:rPr>
                        <a:t>Fisherman Bay Road - </a:t>
                      </a:r>
                      <a:r>
                        <a:rPr lang="en-US" sz="2400" b="0" u="none" dirty="0" smtClean="0">
                          <a:solidFill>
                            <a:srgbClr val="FF0000"/>
                          </a:solidFill>
                          <a:effectLst/>
                          <a:latin typeface="+mn-lt"/>
                          <a:ea typeface="Times New Roman" panose="02020603050405020304" pitchFamily="18" charset="0"/>
                          <a:cs typeface="Times New Roman" panose="02020603050405020304" pitchFamily="18" charset="0"/>
                        </a:rPr>
                        <a:t>Map 7 Connectivity, Page 46</a:t>
                      </a:r>
                    </a:p>
                    <a:p>
                      <a:pPr marL="0" marR="0" algn="l">
                        <a:lnSpc>
                          <a:spcPct val="107000"/>
                        </a:lnSpc>
                        <a:spcBef>
                          <a:spcPts val="0"/>
                        </a:spcBef>
                        <a:spcAft>
                          <a:spcPts val="0"/>
                        </a:spcAft>
                      </a:pPr>
                      <a:endParaRPr lang="en-US" sz="2400" b="0" u="none"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2400" b="0" u="none" dirty="0" smtClean="0">
                          <a:solidFill>
                            <a:srgbClr val="000000"/>
                          </a:solidFill>
                          <a:effectLst/>
                          <a:latin typeface="+mn-lt"/>
                          <a:ea typeface="Times New Roman" panose="02020603050405020304" pitchFamily="18" charset="0"/>
                          <a:cs typeface="Times New Roman" panose="02020603050405020304" pitchFamily="18" charset="0"/>
                        </a:rPr>
                        <a:t>Change land use designation  for Wilburn to Village Commercial on </a:t>
                      </a:r>
                      <a:r>
                        <a:rPr lang="en-US" sz="2400" b="0" u="none" dirty="0" smtClean="0">
                          <a:solidFill>
                            <a:srgbClr val="FF0000"/>
                          </a:solidFill>
                          <a:effectLst/>
                          <a:latin typeface="+mn-lt"/>
                          <a:ea typeface="Times New Roman" panose="02020603050405020304" pitchFamily="18" charset="0"/>
                          <a:cs typeface="Times New Roman" panose="02020603050405020304" pitchFamily="18" charset="0"/>
                        </a:rPr>
                        <a:t>Map 5 Land use, Page 31</a:t>
                      </a:r>
                      <a:endParaRPr lang="en-US" sz="2400" b="0" u="none"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r">
                        <a:lnSpc>
                          <a:spcPct val="107000"/>
                        </a:lnSpc>
                        <a:spcBef>
                          <a:spcPts val="0"/>
                        </a:spcBef>
                        <a:spcAft>
                          <a:spcPts val="0"/>
                        </a:spcAft>
                      </a:pP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No </a:t>
                      </a:r>
                      <a:r>
                        <a:rPr lang="en-US" sz="2400" b="0" dirty="0">
                          <a:solidFill>
                            <a:srgbClr val="000000"/>
                          </a:solidFill>
                          <a:effectLst/>
                          <a:latin typeface="+mn-lt"/>
                          <a:ea typeface="Times New Roman" panose="02020603050405020304" pitchFamily="18" charset="0"/>
                          <a:cs typeface="Times New Roman" panose="02020603050405020304" pitchFamily="18" charset="0"/>
                        </a:rPr>
                        <a:t>changes are recommended. </a:t>
                      </a: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The </a:t>
                      </a:r>
                      <a:r>
                        <a:rPr lang="en-US" sz="2400" b="0" dirty="0">
                          <a:solidFill>
                            <a:srgbClr val="000000"/>
                          </a:solidFill>
                          <a:effectLst/>
                          <a:latin typeface="+mn-lt"/>
                          <a:ea typeface="Times New Roman" panose="02020603050405020304" pitchFamily="18" charset="0"/>
                          <a:cs typeface="Times New Roman" panose="02020603050405020304" pitchFamily="18" charset="0"/>
                        </a:rPr>
                        <a:t>LVPRC did propose allowing neighborhood enterprise use in all Village </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Residential </a:t>
                      </a:r>
                      <a:r>
                        <a:rPr lang="en-US" sz="2400" b="0" dirty="0">
                          <a:solidFill>
                            <a:srgbClr val="000000"/>
                          </a:solidFill>
                          <a:effectLst/>
                          <a:latin typeface="+mn-lt"/>
                          <a:ea typeface="Times New Roman" panose="02020603050405020304" pitchFamily="18" charset="0"/>
                          <a:cs typeface="Times New Roman" panose="02020603050405020304" pitchFamily="18" charset="0"/>
                        </a:rPr>
                        <a:t>designations as a conditional use.</a:t>
                      </a:r>
                      <a:endParaRPr lang="en-US" sz="2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81413454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71337529"/>
              </p:ext>
            </p:extLst>
          </p:nvPr>
        </p:nvGraphicFramePr>
        <p:xfrm>
          <a:off x="1014518" y="2048889"/>
          <a:ext cx="9790641" cy="886335"/>
        </p:xfrm>
        <a:graphic>
          <a:graphicData uri="http://schemas.openxmlformats.org/drawingml/2006/table">
            <a:tbl>
              <a:tblPr firstRow="1" firstCol="1" bandRow="1">
                <a:tableStyleId>{8799B23B-EC83-4686-B30A-512413B5E67A}</a:tableStyleId>
              </a:tblPr>
              <a:tblGrid>
                <a:gridCol w="393658">
                  <a:extLst>
                    <a:ext uri="{9D8B030D-6E8A-4147-A177-3AD203B41FA5}">
                      <a16:colId xmlns:a16="http://schemas.microsoft.com/office/drawing/2014/main" val="2505331229"/>
                    </a:ext>
                  </a:extLst>
                </a:gridCol>
                <a:gridCol w="3961934">
                  <a:extLst>
                    <a:ext uri="{9D8B030D-6E8A-4147-A177-3AD203B41FA5}">
                      <a16:colId xmlns:a16="http://schemas.microsoft.com/office/drawing/2014/main" val="3046760368"/>
                    </a:ext>
                  </a:extLst>
                </a:gridCol>
                <a:gridCol w="5435049">
                  <a:extLst>
                    <a:ext uri="{9D8B030D-6E8A-4147-A177-3AD203B41FA5}">
                      <a16:colId xmlns:a16="http://schemas.microsoft.com/office/drawing/2014/main" val="2261122485"/>
                    </a:ext>
                  </a:extLst>
                </a:gridCol>
              </a:tblGrid>
              <a:tr h="886335">
                <a:tc>
                  <a:txBody>
                    <a:bodyPr/>
                    <a:lstStyle/>
                    <a:p>
                      <a:pPr marL="0" marR="0" algn="ctr">
                        <a:lnSpc>
                          <a:spcPct val="107000"/>
                        </a:lnSpc>
                        <a:spcBef>
                          <a:spcPts val="0"/>
                        </a:spcBef>
                        <a:spcAft>
                          <a:spcPts val="0"/>
                        </a:spcAft>
                      </a:pPr>
                      <a:r>
                        <a:rPr lang="en-US" sz="1400" dirty="0">
                          <a:effectLst/>
                        </a:rPr>
                        <a:t> </a:t>
                      </a:r>
                      <a:endParaRPr lang="en-US" sz="1400" dirty="0" smtClean="0">
                        <a:effectLst/>
                      </a:endParaRPr>
                    </a:p>
                    <a:p>
                      <a:pPr marL="0" marR="0" algn="ctr">
                        <a:lnSpc>
                          <a:spcPct val="107000"/>
                        </a:lnSpc>
                        <a:spcBef>
                          <a:spcPts val="0"/>
                        </a:spcBef>
                        <a:spcAft>
                          <a:spcPts val="0"/>
                        </a:spcAft>
                      </a:pPr>
                      <a:r>
                        <a:rPr lang="en-US" sz="1400" dirty="0" smtClean="0">
                          <a:effectLst/>
                        </a:rPr>
                        <a:t>9</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Commenter's Suggested </a:t>
                      </a:r>
                      <a:r>
                        <a:rPr lang="en-US" sz="2000" dirty="0" smtClean="0">
                          <a:effectLst/>
                        </a:rPr>
                        <a:t>Changes - Wilburn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LVPRC  Recommendation  October 12, 2018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4286622"/>
                  </a:ext>
                </a:extLst>
              </a:tr>
            </a:tbl>
          </a:graphicData>
        </a:graphic>
      </p:graphicFrame>
    </p:spTree>
    <p:extLst>
      <p:ext uri="{BB962C8B-B14F-4D97-AF65-F5344CB8AC3E}">
        <p14:creationId xmlns:p14="http://schemas.microsoft.com/office/powerpoint/2010/main" val="31217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475" y="316298"/>
            <a:ext cx="10972800" cy="1143000"/>
          </a:xfrm>
        </p:spPr>
        <p:txBody>
          <a:bodyPr/>
          <a:lstStyle/>
          <a:p>
            <a:r>
              <a:rPr lang="en-US" dirty="0" smtClean="0"/>
              <a:t>Presentation Overview</a:t>
            </a:r>
            <a:endParaRPr lang="en-US" dirty="0"/>
          </a:p>
        </p:txBody>
      </p:sp>
      <p:sp>
        <p:nvSpPr>
          <p:cNvPr id="2" name="Content Placeholder 1"/>
          <p:cNvSpPr>
            <a:spLocks noGrp="1"/>
          </p:cNvSpPr>
          <p:nvPr>
            <p:ph idx="1"/>
          </p:nvPr>
        </p:nvSpPr>
        <p:spPr>
          <a:xfrm>
            <a:off x="600456" y="1581912"/>
            <a:ext cx="10972800" cy="4834128"/>
          </a:xfrm>
        </p:spPr>
        <p:txBody>
          <a:bodyPr>
            <a:normAutofit fontScale="92500" lnSpcReduction="20000"/>
          </a:bodyPr>
          <a:lstStyle/>
          <a:p>
            <a:pPr>
              <a:buFont typeface="Arial" panose="020B0604020202020204" pitchFamily="34" charset="0"/>
              <a:buChar char="•"/>
            </a:pPr>
            <a:endParaRPr lang="en-US" sz="3000" dirty="0" smtClean="0"/>
          </a:p>
          <a:p>
            <a:pPr>
              <a:buFont typeface="Arial" panose="020B0604020202020204" pitchFamily="34" charset="0"/>
              <a:buChar char="•"/>
            </a:pPr>
            <a:r>
              <a:rPr lang="en-US" sz="3000" dirty="0" smtClean="0"/>
              <a:t>September public hearing and staff review of public comments</a:t>
            </a:r>
          </a:p>
          <a:p>
            <a:pPr marL="0" indent="0">
              <a:buNone/>
            </a:pPr>
            <a:endParaRPr lang="en-US" sz="1500" dirty="0" smtClean="0"/>
          </a:p>
          <a:p>
            <a:pPr>
              <a:buFont typeface="Arial" panose="020B0604020202020204" pitchFamily="34" charset="0"/>
              <a:buChar char="•"/>
            </a:pPr>
            <a:r>
              <a:rPr lang="en-US" sz="3000" dirty="0" smtClean="0"/>
              <a:t>Lopez Village Planning &amp; Review Committee’s (LVPRC) October feedback</a:t>
            </a:r>
          </a:p>
          <a:p>
            <a:pPr marL="0" indent="0">
              <a:buNone/>
            </a:pPr>
            <a:endParaRPr lang="en-US" sz="1500" dirty="0" smtClean="0"/>
          </a:p>
          <a:p>
            <a:pPr>
              <a:buFont typeface="Arial" panose="020B0604020202020204" pitchFamily="34" charset="0"/>
              <a:buChar char="•"/>
            </a:pPr>
            <a:r>
              <a:rPr lang="en-US" sz="3000" dirty="0" smtClean="0"/>
              <a:t>PC deliberation process – Review staff/LVPRC suggested changes </a:t>
            </a:r>
          </a:p>
          <a:p>
            <a:pPr marL="0" indent="0">
              <a:buNone/>
            </a:pPr>
            <a:endParaRPr lang="en-US" sz="1900" dirty="0" smtClean="0"/>
          </a:p>
          <a:p>
            <a:pPr>
              <a:buFont typeface="Arial" panose="020B0604020202020204" pitchFamily="34" charset="0"/>
              <a:buChar char="•"/>
            </a:pPr>
            <a:r>
              <a:rPr lang="en-US" sz="3000" dirty="0" smtClean="0"/>
              <a:t>PC deliberations – address specifics &amp; staff direction for consistency changes </a:t>
            </a:r>
          </a:p>
          <a:p>
            <a:pPr marL="0" indent="0">
              <a:buNone/>
            </a:pPr>
            <a:endParaRPr lang="en-US" sz="1500" dirty="0" smtClean="0"/>
          </a:p>
          <a:p>
            <a:pPr>
              <a:buFont typeface="Arial" panose="020B0604020202020204" pitchFamily="34" charset="0"/>
              <a:buChar char="•"/>
            </a:pPr>
            <a:r>
              <a:rPr lang="en-US" sz="3000" dirty="0" smtClean="0"/>
              <a:t>PC versions and all proposed changes to the public hearing drafts will be noticed prior to Council’s continued hearing</a:t>
            </a:r>
          </a:p>
          <a:p>
            <a:pPr marL="0" indent="0">
              <a:buNone/>
            </a:pPr>
            <a:endParaRPr lang="en-US" dirty="0" smtClean="0">
              <a:solidFill>
                <a:schemeClr val="accent6"/>
              </a:solidFill>
            </a:endParaRPr>
          </a:p>
          <a:p>
            <a:pPr marL="0" indent="0">
              <a:buNone/>
            </a:pPr>
            <a:endParaRPr lang="en-US" dirty="0">
              <a:solidFill>
                <a:schemeClr val="accent6"/>
              </a:solidFill>
            </a:endParaRPr>
          </a:p>
          <a:p>
            <a:endParaRPr lang="en-US" dirty="0"/>
          </a:p>
        </p:txBody>
      </p:sp>
    </p:spTree>
    <p:extLst>
      <p:ext uri="{BB962C8B-B14F-4D97-AF65-F5344CB8AC3E}">
        <p14:creationId xmlns:p14="http://schemas.microsoft.com/office/powerpoint/2010/main" val="353898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96" y="365760"/>
            <a:ext cx="10972800" cy="1143000"/>
          </a:xfrm>
        </p:spPr>
        <p:txBody>
          <a:bodyPr/>
          <a:lstStyle/>
          <a:p>
            <a:r>
              <a:rPr lang="en-US" dirty="0"/>
              <a:t>LVPRC Feedback On Sept. Hearing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4564567"/>
              </p:ext>
            </p:extLst>
          </p:nvPr>
        </p:nvGraphicFramePr>
        <p:xfrm>
          <a:off x="1021079" y="2935224"/>
          <a:ext cx="9784080" cy="3557016"/>
        </p:xfrm>
        <a:graphic>
          <a:graphicData uri="http://schemas.openxmlformats.org/drawingml/2006/table">
            <a:tbl>
              <a:tblPr firstRow="1" firstCol="1" bandRow="1">
                <a:tableStyleId>{8799B23B-EC83-4686-B30A-512413B5E67A}</a:tableStyleId>
              </a:tblPr>
              <a:tblGrid>
                <a:gridCol w="4355593">
                  <a:extLst>
                    <a:ext uri="{9D8B030D-6E8A-4147-A177-3AD203B41FA5}">
                      <a16:colId xmlns:a16="http://schemas.microsoft.com/office/drawing/2014/main" val="3849674899"/>
                    </a:ext>
                  </a:extLst>
                </a:gridCol>
                <a:gridCol w="5428487">
                  <a:extLst>
                    <a:ext uri="{9D8B030D-6E8A-4147-A177-3AD203B41FA5}">
                      <a16:colId xmlns:a16="http://schemas.microsoft.com/office/drawing/2014/main" val="1302878029"/>
                    </a:ext>
                  </a:extLst>
                </a:gridCol>
              </a:tblGrid>
              <a:tr h="3557016">
                <a:tc>
                  <a:txBody>
                    <a:bodyPr/>
                    <a:lstStyle/>
                    <a:p>
                      <a:pPr marL="0" marR="0" algn="l">
                        <a:lnSpc>
                          <a:spcPct val="107000"/>
                        </a:lnSpc>
                        <a:spcBef>
                          <a:spcPts val="0"/>
                        </a:spcBef>
                        <a:spcAft>
                          <a:spcPts val="0"/>
                        </a:spcAft>
                      </a:pPr>
                      <a:endParaRPr kumimoji="0" lang="en-US" sz="2400" b="0" kern="1200" dirty="0" smtClean="0">
                        <a:solidFill>
                          <a:schemeClr val="tx1"/>
                        </a:solidFill>
                        <a:effectLst/>
                        <a:latin typeface="+mn-lt"/>
                        <a:ea typeface="+mn-ea"/>
                        <a:cs typeface="+mn-cs"/>
                      </a:endParaRPr>
                    </a:p>
                    <a:p>
                      <a:pPr marL="0" marR="0" algn="l">
                        <a:lnSpc>
                          <a:spcPct val="107000"/>
                        </a:lnSpc>
                        <a:spcBef>
                          <a:spcPts val="0"/>
                        </a:spcBef>
                        <a:spcAft>
                          <a:spcPts val="0"/>
                        </a:spcAft>
                      </a:pPr>
                      <a:r>
                        <a:rPr kumimoji="0" lang="en-US" sz="2400" b="0" kern="1200" dirty="0" smtClean="0">
                          <a:solidFill>
                            <a:schemeClr val="tx1"/>
                          </a:solidFill>
                          <a:effectLst/>
                          <a:latin typeface="+mn-lt"/>
                          <a:ea typeface="+mn-ea"/>
                          <a:cs typeface="+mn-cs"/>
                        </a:rPr>
                        <a:t>Designate the entire Village as a new land use designation of Village Mixed Use</a:t>
                      </a:r>
                      <a:endParaRPr lang="en-US" sz="2400" b="0" u="none"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r">
                        <a:lnSpc>
                          <a:spcPct val="107000"/>
                        </a:lnSpc>
                        <a:spcBef>
                          <a:spcPts val="0"/>
                        </a:spcBef>
                        <a:spcAft>
                          <a:spcPts val="0"/>
                        </a:spcAft>
                      </a:pP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No </a:t>
                      </a:r>
                      <a:r>
                        <a:rPr lang="en-US" sz="2400" b="0" dirty="0">
                          <a:solidFill>
                            <a:srgbClr val="000000"/>
                          </a:solidFill>
                          <a:effectLst/>
                          <a:latin typeface="+mn-lt"/>
                          <a:ea typeface="Times New Roman" panose="02020603050405020304" pitchFamily="18" charset="0"/>
                          <a:cs typeface="Times New Roman" panose="02020603050405020304" pitchFamily="18" charset="0"/>
                        </a:rPr>
                        <a:t>changes are recommended. </a:t>
                      </a: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The </a:t>
                      </a:r>
                      <a:r>
                        <a:rPr lang="en-US" sz="2400" b="0" dirty="0">
                          <a:solidFill>
                            <a:srgbClr val="000000"/>
                          </a:solidFill>
                          <a:effectLst/>
                          <a:latin typeface="+mn-lt"/>
                          <a:ea typeface="Times New Roman" panose="02020603050405020304" pitchFamily="18" charset="0"/>
                          <a:cs typeface="Times New Roman" panose="02020603050405020304" pitchFamily="18" charset="0"/>
                        </a:rPr>
                        <a:t>LVPRC did propose allowing neighborhood enterprise use in all Village </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Residential </a:t>
                      </a:r>
                      <a:r>
                        <a:rPr lang="en-US" sz="2400" b="0" dirty="0">
                          <a:solidFill>
                            <a:srgbClr val="000000"/>
                          </a:solidFill>
                          <a:effectLst/>
                          <a:latin typeface="+mn-lt"/>
                          <a:ea typeface="Times New Roman" panose="02020603050405020304" pitchFamily="18" charset="0"/>
                          <a:cs typeface="Times New Roman" panose="02020603050405020304" pitchFamily="18" charset="0"/>
                        </a:rPr>
                        <a:t>designations as a conditional use.</a:t>
                      </a:r>
                      <a:endParaRPr lang="en-US" sz="2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81413454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14009311"/>
              </p:ext>
            </p:extLst>
          </p:nvPr>
        </p:nvGraphicFramePr>
        <p:xfrm>
          <a:off x="1021079" y="2048889"/>
          <a:ext cx="9790641" cy="886335"/>
        </p:xfrm>
        <a:graphic>
          <a:graphicData uri="http://schemas.openxmlformats.org/drawingml/2006/table">
            <a:tbl>
              <a:tblPr firstRow="1" firstCol="1" bandRow="1">
                <a:tableStyleId>{8799B23B-EC83-4686-B30A-512413B5E67A}</a:tableStyleId>
              </a:tblPr>
              <a:tblGrid>
                <a:gridCol w="533400">
                  <a:extLst>
                    <a:ext uri="{9D8B030D-6E8A-4147-A177-3AD203B41FA5}">
                      <a16:colId xmlns:a16="http://schemas.microsoft.com/office/drawing/2014/main" val="2505331229"/>
                    </a:ext>
                  </a:extLst>
                </a:gridCol>
                <a:gridCol w="3822192">
                  <a:extLst>
                    <a:ext uri="{9D8B030D-6E8A-4147-A177-3AD203B41FA5}">
                      <a16:colId xmlns:a16="http://schemas.microsoft.com/office/drawing/2014/main" val="3046760368"/>
                    </a:ext>
                  </a:extLst>
                </a:gridCol>
                <a:gridCol w="5435049">
                  <a:extLst>
                    <a:ext uri="{9D8B030D-6E8A-4147-A177-3AD203B41FA5}">
                      <a16:colId xmlns:a16="http://schemas.microsoft.com/office/drawing/2014/main" val="2261122485"/>
                    </a:ext>
                  </a:extLst>
                </a:gridCol>
              </a:tblGrid>
              <a:tr h="886335">
                <a:tc>
                  <a:txBody>
                    <a:bodyPr/>
                    <a:lstStyle/>
                    <a:p>
                      <a:pPr marL="0" marR="0" algn="ctr">
                        <a:lnSpc>
                          <a:spcPct val="107000"/>
                        </a:lnSpc>
                        <a:spcBef>
                          <a:spcPts val="0"/>
                        </a:spcBef>
                        <a:spcAft>
                          <a:spcPts val="0"/>
                        </a:spcAft>
                      </a:pPr>
                      <a:r>
                        <a:rPr lang="en-US" sz="1400" dirty="0">
                          <a:effectLst/>
                        </a:rPr>
                        <a:t> </a:t>
                      </a:r>
                      <a:endParaRPr lang="en-US" sz="1400" dirty="0" smtClean="0">
                        <a:effectLst/>
                      </a:endParaRPr>
                    </a:p>
                    <a:p>
                      <a:pPr marL="0" marR="0" algn="ctr">
                        <a:lnSpc>
                          <a:spcPct val="107000"/>
                        </a:lnSpc>
                        <a:spcBef>
                          <a:spcPts val="0"/>
                        </a:spcBef>
                        <a:spcAft>
                          <a:spcPts val="0"/>
                        </a:spcAft>
                      </a:pPr>
                      <a:r>
                        <a:rPr lang="en-US" sz="1400" dirty="0" smtClean="0">
                          <a:effectLst/>
                        </a:rPr>
                        <a:t>10</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Commenter's Suggested Changes  </a:t>
                      </a:r>
                      <a:r>
                        <a:rPr lang="en-US" sz="2000" dirty="0" smtClean="0">
                          <a:effectLst/>
                        </a:rPr>
                        <a:t>- Wilburn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LVPRC  Recommendation  October 12, 2018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4286622"/>
                  </a:ext>
                </a:extLst>
              </a:tr>
            </a:tbl>
          </a:graphicData>
        </a:graphic>
      </p:graphicFrame>
    </p:spTree>
    <p:extLst>
      <p:ext uri="{BB962C8B-B14F-4D97-AF65-F5344CB8AC3E}">
        <p14:creationId xmlns:p14="http://schemas.microsoft.com/office/powerpoint/2010/main" val="35706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LVPRC Feedback On Sept. Hearing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3583985"/>
              </p:ext>
            </p:extLst>
          </p:nvPr>
        </p:nvGraphicFramePr>
        <p:xfrm>
          <a:off x="1021079" y="2935224"/>
          <a:ext cx="9784080" cy="3557016"/>
        </p:xfrm>
        <a:graphic>
          <a:graphicData uri="http://schemas.openxmlformats.org/drawingml/2006/table">
            <a:tbl>
              <a:tblPr firstRow="1" firstCol="1" bandRow="1">
                <a:tableStyleId>{8799B23B-EC83-4686-B30A-512413B5E67A}</a:tableStyleId>
              </a:tblPr>
              <a:tblGrid>
                <a:gridCol w="4355593">
                  <a:extLst>
                    <a:ext uri="{9D8B030D-6E8A-4147-A177-3AD203B41FA5}">
                      <a16:colId xmlns:a16="http://schemas.microsoft.com/office/drawing/2014/main" val="3849674899"/>
                    </a:ext>
                  </a:extLst>
                </a:gridCol>
                <a:gridCol w="5428487">
                  <a:extLst>
                    <a:ext uri="{9D8B030D-6E8A-4147-A177-3AD203B41FA5}">
                      <a16:colId xmlns:a16="http://schemas.microsoft.com/office/drawing/2014/main" val="1302878029"/>
                    </a:ext>
                  </a:extLst>
                </a:gridCol>
              </a:tblGrid>
              <a:tr h="3557016">
                <a:tc>
                  <a:txBody>
                    <a:bodyPr/>
                    <a:lstStyle/>
                    <a:p>
                      <a:pPr marL="0" marR="0" algn="l">
                        <a:lnSpc>
                          <a:spcPct val="107000"/>
                        </a:lnSpc>
                        <a:spcBef>
                          <a:spcPts val="0"/>
                        </a:spcBef>
                        <a:spcAft>
                          <a:spcPts val="0"/>
                        </a:spcAft>
                      </a:pPr>
                      <a:endParaRPr lang="en-US" sz="2400" b="0" dirty="0" smtClean="0">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2400" b="0" dirty="0" smtClean="0">
                          <a:effectLst/>
                          <a:latin typeface="+mn-lt"/>
                          <a:ea typeface="Times New Roman" panose="02020603050405020304" pitchFamily="18" charset="0"/>
                          <a:cs typeface="Times New Roman" panose="02020603050405020304" pitchFamily="18" charset="0"/>
                        </a:rPr>
                        <a:t>Do </a:t>
                      </a:r>
                      <a:r>
                        <a:rPr lang="en-US" sz="2400" b="0" dirty="0">
                          <a:effectLst/>
                          <a:latin typeface="+mn-lt"/>
                          <a:ea typeface="Times New Roman" panose="02020603050405020304" pitchFamily="18" charset="0"/>
                          <a:cs typeface="Times New Roman" panose="02020603050405020304" pitchFamily="18" charset="0"/>
                        </a:rPr>
                        <a:t>not restrict a huge section of the Village to Village Residential.</a:t>
                      </a:r>
                    </a:p>
                  </a:txBody>
                  <a:tcPr marL="68580" marR="68580" marT="0" marB="0">
                    <a:solidFill>
                      <a:schemeClr val="accent3">
                        <a:lumMod val="20000"/>
                        <a:lumOff val="80000"/>
                      </a:schemeClr>
                    </a:solidFill>
                  </a:tcPr>
                </a:tc>
                <a:tc>
                  <a:txBody>
                    <a:bodyPr/>
                    <a:lstStyle/>
                    <a:p>
                      <a:pPr marL="0" marR="0" algn="r">
                        <a:lnSpc>
                          <a:spcPct val="107000"/>
                        </a:lnSpc>
                        <a:spcBef>
                          <a:spcPts val="0"/>
                        </a:spcBef>
                        <a:spcAft>
                          <a:spcPts val="0"/>
                        </a:spcAft>
                      </a:pP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Change </a:t>
                      </a:r>
                      <a:r>
                        <a:rPr lang="en-US" sz="2400" b="0" dirty="0">
                          <a:solidFill>
                            <a:srgbClr val="000000"/>
                          </a:solidFill>
                          <a:effectLst/>
                          <a:latin typeface="+mn-lt"/>
                          <a:ea typeface="Times New Roman" panose="02020603050405020304" pitchFamily="18" charset="0"/>
                          <a:cs typeface="Times New Roman" panose="02020603050405020304" pitchFamily="18" charset="0"/>
                        </a:rPr>
                        <a:t>the land use table and notes to allow Neighborhood Enterprises in the Village Residential designation with a Conditional Use Permit. </a:t>
                      </a: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See October staff </a:t>
                      </a:r>
                      <a:r>
                        <a:rPr lang="en-US" sz="2400" b="0" dirty="0">
                          <a:solidFill>
                            <a:srgbClr val="000000"/>
                          </a:solidFill>
                          <a:effectLst/>
                          <a:latin typeface="+mn-lt"/>
                          <a:ea typeface="Times New Roman" panose="02020603050405020304" pitchFamily="18" charset="0"/>
                          <a:cs typeface="Times New Roman" panose="02020603050405020304" pitchFamily="18" charset="0"/>
                        </a:rPr>
                        <a:t>report</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 This is a change to the development regulations.</a:t>
                      </a:r>
                      <a:endParaRPr lang="en-US" sz="2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81413454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6932909"/>
              </p:ext>
            </p:extLst>
          </p:nvPr>
        </p:nvGraphicFramePr>
        <p:xfrm>
          <a:off x="1021079" y="2048889"/>
          <a:ext cx="9790641" cy="886335"/>
        </p:xfrm>
        <a:graphic>
          <a:graphicData uri="http://schemas.openxmlformats.org/drawingml/2006/table">
            <a:tbl>
              <a:tblPr firstRow="1" firstCol="1" bandRow="1">
                <a:tableStyleId>{8799B23B-EC83-4686-B30A-512413B5E67A}</a:tableStyleId>
              </a:tblPr>
              <a:tblGrid>
                <a:gridCol w="533400">
                  <a:extLst>
                    <a:ext uri="{9D8B030D-6E8A-4147-A177-3AD203B41FA5}">
                      <a16:colId xmlns:a16="http://schemas.microsoft.com/office/drawing/2014/main" val="2505331229"/>
                    </a:ext>
                  </a:extLst>
                </a:gridCol>
                <a:gridCol w="3822192">
                  <a:extLst>
                    <a:ext uri="{9D8B030D-6E8A-4147-A177-3AD203B41FA5}">
                      <a16:colId xmlns:a16="http://schemas.microsoft.com/office/drawing/2014/main" val="3046760368"/>
                    </a:ext>
                  </a:extLst>
                </a:gridCol>
                <a:gridCol w="5435049">
                  <a:extLst>
                    <a:ext uri="{9D8B030D-6E8A-4147-A177-3AD203B41FA5}">
                      <a16:colId xmlns:a16="http://schemas.microsoft.com/office/drawing/2014/main" val="2261122485"/>
                    </a:ext>
                  </a:extLst>
                </a:gridCol>
              </a:tblGrid>
              <a:tr h="886335">
                <a:tc>
                  <a:txBody>
                    <a:bodyPr/>
                    <a:lstStyle/>
                    <a:p>
                      <a:pPr marL="0" marR="0" algn="ctr">
                        <a:lnSpc>
                          <a:spcPct val="107000"/>
                        </a:lnSpc>
                        <a:spcBef>
                          <a:spcPts val="0"/>
                        </a:spcBef>
                        <a:spcAft>
                          <a:spcPts val="0"/>
                        </a:spcAft>
                      </a:pPr>
                      <a:r>
                        <a:rPr lang="en-US" sz="1400" dirty="0">
                          <a:effectLst/>
                        </a:rPr>
                        <a:t> </a:t>
                      </a:r>
                      <a:endParaRPr lang="en-US" sz="1400" dirty="0" smtClean="0">
                        <a:effectLst/>
                      </a:endParaRPr>
                    </a:p>
                    <a:p>
                      <a:pPr marL="0" marR="0" algn="ctr">
                        <a:lnSpc>
                          <a:spcPct val="107000"/>
                        </a:lnSpc>
                        <a:spcBef>
                          <a:spcPts val="0"/>
                        </a:spcBef>
                        <a:spcAft>
                          <a:spcPts val="0"/>
                        </a:spcAft>
                      </a:pPr>
                      <a:r>
                        <a:rPr lang="en-US" sz="1400" dirty="0" smtClean="0">
                          <a:effectLst/>
                        </a:rPr>
                        <a:t>13</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Commenter's Suggested Changes  </a:t>
                      </a:r>
                      <a:r>
                        <a:rPr lang="en-US" sz="2000" dirty="0" smtClean="0">
                          <a:effectLst/>
                        </a:rPr>
                        <a:t>- Miller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LVPRC  Recommendation  October 12, 2018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4286622"/>
                  </a:ext>
                </a:extLst>
              </a:tr>
            </a:tbl>
          </a:graphicData>
        </a:graphic>
      </p:graphicFrame>
    </p:spTree>
    <p:extLst>
      <p:ext uri="{BB962C8B-B14F-4D97-AF65-F5344CB8AC3E}">
        <p14:creationId xmlns:p14="http://schemas.microsoft.com/office/powerpoint/2010/main" val="207098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888" y="374904"/>
            <a:ext cx="10972800" cy="1143000"/>
          </a:xfrm>
        </p:spPr>
        <p:txBody>
          <a:bodyPr/>
          <a:lstStyle/>
          <a:p>
            <a:r>
              <a:rPr lang="en-US" dirty="0"/>
              <a:t>LVPRC Feedback On Sept. Hearing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2823970"/>
              </p:ext>
            </p:extLst>
          </p:nvPr>
        </p:nvGraphicFramePr>
        <p:xfrm>
          <a:off x="1021078" y="2935224"/>
          <a:ext cx="10180321" cy="3557016"/>
        </p:xfrm>
        <a:graphic>
          <a:graphicData uri="http://schemas.openxmlformats.org/drawingml/2006/table">
            <a:tbl>
              <a:tblPr firstRow="1" firstCol="1" bandRow="1">
                <a:tableStyleId>{8799B23B-EC83-4686-B30A-512413B5E67A}</a:tableStyleId>
              </a:tblPr>
              <a:tblGrid>
                <a:gridCol w="4693732">
                  <a:extLst>
                    <a:ext uri="{9D8B030D-6E8A-4147-A177-3AD203B41FA5}">
                      <a16:colId xmlns:a16="http://schemas.microsoft.com/office/drawing/2014/main" val="3849674899"/>
                    </a:ext>
                  </a:extLst>
                </a:gridCol>
                <a:gridCol w="5486589">
                  <a:extLst>
                    <a:ext uri="{9D8B030D-6E8A-4147-A177-3AD203B41FA5}">
                      <a16:colId xmlns:a16="http://schemas.microsoft.com/office/drawing/2014/main" val="1302878029"/>
                    </a:ext>
                  </a:extLst>
                </a:gridCol>
              </a:tblGrid>
              <a:tr h="3557016">
                <a:tc>
                  <a:txBody>
                    <a:bodyPr/>
                    <a:lstStyle/>
                    <a:p>
                      <a:pPr marL="0" marR="0" algn="l">
                        <a:lnSpc>
                          <a:spcPct val="107000"/>
                        </a:lnSpc>
                        <a:spcBef>
                          <a:spcPts val="0"/>
                        </a:spcBef>
                        <a:spcAft>
                          <a:spcPts val="0"/>
                        </a:spcAft>
                      </a:pPr>
                      <a:endParaRPr lang="en-US" sz="2400" b="0" dirty="0" smtClean="0">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2400" b="0" dirty="0" smtClean="0">
                          <a:effectLst/>
                          <a:latin typeface="+mn-lt"/>
                          <a:ea typeface="Times New Roman" panose="02020603050405020304" pitchFamily="18" charset="0"/>
                          <a:cs typeface="Times New Roman" panose="02020603050405020304" pitchFamily="18" charset="0"/>
                        </a:rPr>
                        <a:t>Expand </a:t>
                      </a:r>
                      <a:r>
                        <a:rPr lang="en-US" sz="2400" b="0" dirty="0">
                          <a:effectLst/>
                          <a:latin typeface="+mn-lt"/>
                          <a:ea typeface="Times New Roman" panose="02020603050405020304" pitchFamily="18" charset="0"/>
                          <a:cs typeface="Times New Roman" panose="02020603050405020304" pitchFamily="18" charset="0"/>
                        </a:rPr>
                        <a:t>the existing commercial zoning south along Fisherman Bay Road at Hummel Lake Rd for </a:t>
                      </a:r>
                      <a:r>
                        <a:rPr lang="en-US" sz="2400" b="0" dirty="0" smtClean="0">
                          <a:effectLst/>
                          <a:latin typeface="+mn-lt"/>
                          <a:ea typeface="Times New Roman" panose="02020603050405020304" pitchFamily="18" charset="0"/>
                          <a:cs typeface="Times New Roman" panose="02020603050405020304" pitchFamily="18" charset="0"/>
                        </a:rPr>
                        <a:t>2262 and 2290 Fisherman </a:t>
                      </a:r>
                      <a:r>
                        <a:rPr lang="en-US" sz="2400" b="0" dirty="0">
                          <a:effectLst/>
                          <a:latin typeface="+mn-lt"/>
                          <a:ea typeface="Times New Roman" panose="02020603050405020304" pitchFamily="18" charset="0"/>
                          <a:cs typeface="Times New Roman" panose="02020603050405020304" pitchFamily="18" charset="0"/>
                        </a:rPr>
                        <a:t>Bay </a:t>
                      </a:r>
                      <a:r>
                        <a:rPr lang="en-US" sz="2400" b="0" dirty="0" smtClean="0">
                          <a:effectLst/>
                          <a:latin typeface="+mn-lt"/>
                          <a:ea typeface="Times New Roman" panose="02020603050405020304" pitchFamily="18" charset="0"/>
                          <a:cs typeface="Times New Roman" panose="02020603050405020304" pitchFamily="18" charset="0"/>
                        </a:rPr>
                        <a:t>Road</a:t>
                      </a:r>
                      <a:r>
                        <a:rPr lang="en-US" sz="2400" b="0" baseline="0" dirty="0" smtClean="0">
                          <a:effectLst/>
                          <a:latin typeface="+mn-lt"/>
                          <a:ea typeface="Times New Roman" panose="02020603050405020304" pitchFamily="18" charset="0"/>
                          <a:cs typeface="Times New Roman" panose="02020603050405020304" pitchFamily="18" charset="0"/>
                        </a:rPr>
                        <a:t> (Weeks garage and barn).</a:t>
                      </a:r>
                    </a:p>
                    <a:p>
                      <a:pPr marL="0" marR="0" algn="l">
                        <a:lnSpc>
                          <a:spcPct val="107000"/>
                        </a:lnSpc>
                        <a:spcBef>
                          <a:spcPts val="0"/>
                        </a:spcBef>
                        <a:spcAft>
                          <a:spcPts val="0"/>
                        </a:spcAft>
                      </a:pPr>
                      <a:endParaRPr lang="en-US" sz="2400" b="0" baseline="0" dirty="0" smtClean="0">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2400" b="0" baseline="0" dirty="0" smtClean="0">
                          <a:solidFill>
                            <a:srgbClr val="FF0000"/>
                          </a:solidFill>
                          <a:effectLst/>
                          <a:latin typeface="+mn-lt"/>
                          <a:ea typeface="Times New Roman" panose="02020603050405020304" pitchFamily="18" charset="0"/>
                          <a:cs typeface="Times New Roman" panose="02020603050405020304" pitchFamily="18" charset="0"/>
                        </a:rPr>
                        <a:t>Map 5  Land Use, Page 31</a:t>
                      </a:r>
                      <a:endParaRPr lang="en-US" sz="2400" b="0"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r">
                        <a:lnSpc>
                          <a:spcPct val="107000"/>
                        </a:lnSpc>
                        <a:spcBef>
                          <a:spcPts val="0"/>
                        </a:spcBef>
                        <a:spcAft>
                          <a:spcPts val="0"/>
                        </a:spcAft>
                      </a:pP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No </a:t>
                      </a:r>
                      <a:r>
                        <a:rPr lang="en-US" sz="2400" b="0" dirty="0">
                          <a:solidFill>
                            <a:srgbClr val="000000"/>
                          </a:solidFill>
                          <a:effectLst/>
                          <a:latin typeface="+mn-lt"/>
                          <a:ea typeface="Times New Roman" panose="02020603050405020304" pitchFamily="18" charset="0"/>
                          <a:cs typeface="Times New Roman" panose="02020603050405020304" pitchFamily="18" charset="0"/>
                        </a:rPr>
                        <a:t>change is recommended. </a:t>
                      </a: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The </a:t>
                      </a:r>
                      <a:r>
                        <a:rPr lang="en-US" sz="2400" b="0" dirty="0">
                          <a:solidFill>
                            <a:srgbClr val="000000"/>
                          </a:solidFill>
                          <a:effectLst/>
                          <a:latin typeface="+mn-lt"/>
                          <a:ea typeface="Times New Roman" panose="02020603050405020304" pitchFamily="18" charset="0"/>
                          <a:cs typeface="Times New Roman" panose="02020603050405020304" pitchFamily="18" charset="0"/>
                        </a:rPr>
                        <a:t>existing residential property is proposed to be Village Residential. </a:t>
                      </a:r>
                      <a:endParaRPr lang="en-US" sz="2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81413454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01041674"/>
              </p:ext>
            </p:extLst>
          </p:nvPr>
        </p:nvGraphicFramePr>
        <p:xfrm>
          <a:off x="1021079" y="2048889"/>
          <a:ext cx="10180320" cy="886335"/>
        </p:xfrm>
        <a:graphic>
          <a:graphicData uri="http://schemas.openxmlformats.org/drawingml/2006/table">
            <a:tbl>
              <a:tblPr firstRow="1" firstCol="1" bandRow="1">
                <a:tableStyleId>{8799B23B-EC83-4686-B30A-512413B5E67A}</a:tableStyleId>
              </a:tblPr>
              <a:tblGrid>
                <a:gridCol w="554630">
                  <a:extLst>
                    <a:ext uri="{9D8B030D-6E8A-4147-A177-3AD203B41FA5}">
                      <a16:colId xmlns:a16="http://schemas.microsoft.com/office/drawing/2014/main" val="2505331229"/>
                    </a:ext>
                  </a:extLst>
                </a:gridCol>
                <a:gridCol w="4097924">
                  <a:extLst>
                    <a:ext uri="{9D8B030D-6E8A-4147-A177-3AD203B41FA5}">
                      <a16:colId xmlns:a16="http://schemas.microsoft.com/office/drawing/2014/main" val="3046760368"/>
                    </a:ext>
                  </a:extLst>
                </a:gridCol>
                <a:gridCol w="5527766">
                  <a:extLst>
                    <a:ext uri="{9D8B030D-6E8A-4147-A177-3AD203B41FA5}">
                      <a16:colId xmlns:a16="http://schemas.microsoft.com/office/drawing/2014/main" val="2261122485"/>
                    </a:ext>
                  </a:extLst>
                </a:gridCol>
              </a:tblGrid>
              <a:tr h="886335">
                <a:tc>
                  <a:txBody>
                    <a:bodyPr/>
                    <a:lstStyle/>
                    <a:p>
                      <a:pPr marL="0" marR="0" algn="ctr">
                        <a:lnSpc>
                          <a:spcPct val="107000"/>
                        </a:lnSpc>
                        <a:spcBef>
                          <a:spcPts val="0"/>
                        </a:spcBef>
                        <a:spcAft>
                          <a:spcPts val="0"/>
                        </a:spcAft>
                      </a:pPr>
                      <a:r>
                        <a:rPr lang="en-US" sz="1400" dirty="0">
                          <a:effectLst/>
                        </a:rPr>
                        <a:t> </a:t>
                      </a:r>
                      <a:r>
                        <a:rPr lang="en-US" sz="1400" dirty="0" smtClean="0">
                          <a:effectLst/>
                        </a:rPr>
                        <a:t>17</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Commenter's Suggested Changes  </a:t>
                      </a:r>
                      <a:r>
                        <a:rPr lang="en-US" sz="2000" dirty="0" smtClean="0">
                          <a:effectLst/>
                        </a:rPr>
                        <a:t>- Angel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LVPRC  Recommendation  October 12, 2018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4286622"/>
                  </a:ext>
                </a:extLst>
              </a:tr>
            </a:tbl>
          </a:graphicData>
        </a:graphic>
      </p:graphicFrame>
    </p:spTree>
    <p:extLst>
      <p:ext uri="{BB962C8B-B14F-4D97-AF65-F5344CB8AC3E}">
        <p14:creationId xmlns:p14="http://schemas.microsoft.com/office/powerpoint/2010/main" val="394873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032" y="374904"/>
            <a:ext cx="10972800" cy="1143000"/>
          </a:xfrm>
        </p:spPr>
        <p:txBody>
          <a:bodyPr/>
          <a:lstStyle/>
          <a:p>
            <a:r>
              <a:rPr lang="en-US" dirty="0"/>
              <a:t>LVPRC Feedback On Sept. Hearing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5667062"/>
              </p:ext>
            </p:extLst>
          </p:nvPr>
        </p:nvGraphicFramePr>
        <p:xfrm>
          <a:off x="768096" y="2521300"/>
          <a:ext cx="10570464" cy="4090226"/>
        </p:xfrm>
        <a:graphic>
          <a:graphicData uri="http://schemas.openxmlformats.org/drawingml/2006/table">
            <a:tbl>
              <a:tblPr firstRow="1" firstCol="1" bandRow="1">
                <a:tableStyleId>{8799B23B-EC83-4686-B30A-512413B5E67A}</a:tableStyleId>
              </a:tblPr>
              <a:tblGrid>
                <a:gridCol w="6190488">
                  <a:extLst>
                    <a:ext uri="{9D8B030D-6E8A-4147-A177-3AD203B41FA5}">
                      <a16:colId xmlns:a16="http://schemas.microsoft.com/office/drawing/2014/main" val="3849674899"/>
                    </a:ext>
                  </a:extLst>
                </a:gridCol>
                <a:gridCol w="4379976">
                  <a:extLst>
                    <a:ext uri="{9D8B030D-6E8A-4147-A177-3AD203B41FA5}">
                      <a16:colId xmlns:a16="http://schemas.microsoft.com/office/drawing/2014/main" val="1302878029"/>
                    </a:ext>
                  </a:extLst>
                </a:gridCol>
              </a:tblGrid>
              <a:tr h="4090226">
                <a:tc>
                  <a:txBody>
                    <a:bodyPr/>
                    <a:lstStyle/>
                    <a:p>
                      <a:pPr marL="0" marR="0" algn="l">
                        <a:lnSpc>
                          <a:spcPct val="107000"/>
                        </a:lnSpc>
                        <a:spcBef>
                          <a:spcPts val="0"/>
                        </a:spcBef>
                        <a:spcAft>
                          <a:spcPts val="0"/>
                        </a:spcAft>
                      </a:pPr>
                      <a:r>
                        <a:rPr lang="en-US" sz="2400" b="0" dirty="0">
                          <a:effectLst/>
                          <a:latin typeface="+mn-lt"/>
                          <a:ea typeface="Times New Roman" panose="02020603050405020304" pitchFamily="18" charset="0"/>
                          <a:cs typeface="Times New Roman" panose="02020603050405020304" pitchFamily="18" charset="0"/>
                        </a:rPr>
                        <a:t>Add </a:t>
                      </a:r>
                      <a:r>
                        <a:rPr lang="en-US" sz="2400" b="0" dirty="0" smtClean="0">
                          <a:effectLst/>
                          <a:latin typeface="+mn-lt"/>
                          <a:ea typeface="Times New Roman" panose="02020603050405020304" pitchFamily="18" charset="0"/>
                          <a:cs typeface="Times New Roman" panose="02020603050405020304" pitchFamily="18" charset="0"/>
                        </a:rPr>
                        <a:t>a goal</a:t>
                      </a:r>
                      <a:r>
                        <a:rPr lang="en-US" sz="2400" b="0" baseline="0" dirty="0" smtClean="0">
                          <a:effectLst/>
                          <a:latin typeface="+mn-lt"/>
                          <a:ea typeface="Times New Roman" panose="02020603050405020304" pitchFamily="18" charset="0"/>
                          <a:cs typeface="Times New Roman" panose="02020603050405020304" pitchFamily="18" charset="0"/>
                        </a:rPr>
                        <a:t> and policy t</a:t>
                      </a:r>
                      <a:r>
                        <a:rPr lang="en-US" sz="2400" b="0" dirty="0" smtClean="0">
                          <a:effectLst/>
                          <a:latin typeface="+mn-lt"/>
                          <a:ea typeface="Times New Roman" panose="02020603050405020304" pitchFamily="18" charset="0"/>
                          <a:cs typeface="Times New Roman" panose="02020603050405020304" pitchFamily="18" charset="0"/>
                        </a:rPr>
                        <a:t>o Natural </a:t>
                      </a:r>
                      <a:r>
                        <a:rPr lang="en-US" sz="2400" b="0" dirty="0">
                          <a:effectLst/>
                          <a:latin typeface="+mn-lt"/>
                          <a:ea typeface="Times New Roman" panose="02020603050405020304" pitchFamily="18" charset="0"/>
                          <a:cs typeface="Times New Roman" panose="02020603050405020304" pitchFamily="18" charset="0"/>
                        </a:rPr>
                        <a:t>Systems and Habitat </a:t>
                      </a:r>
                      <a:r>
                        <a:rPr lang="en-US" sz="2400" b="0" dirty="0" smtClean="0">
                          <a:solidFill>
                            <a:srgbClr val="FF0000"/>
                          </a:solidFill>
                          <a:effectLst/>
                          <a:latin typeface="+mn-lt"/>
                          <a:ea typeface="Times New Roman" panose="02020603050405020304" pitchFamily="18" charset="0"/>
                          <a:cs typeface="Times New Roman" panose="02020603050405020304" pitchFamily="18" charset="0"/>
                        </a:rPr>
                        <a:t>(</a:t>
                      </a:r>
                      <a:r>
                        <a:rPr lang="en-US" sz="2400" b="0" dirty="0">
                          <a:solidFill>
                            <a:srgbClr val="FF0000"/>
                          </a:solidFill>
                          <a:effectLst/>
                          <a:latin typeface="+mn-lt"/>
                          <a:ea typeface="Times New Roman" panose="02020603050405020304" pitchFamily="18" charset="0"/>
                          <a:cs typeface="Times New Roman" panose="02020603050405020304" pitchFamily="18" charset="0"/>
                        </a:rPr>
                        <a:t>Plan pages 72 </a:t>
                      </a:r>
                      <a:r>
                        <a:rPr lang="en-US" sz="2400" b="0" dirty="0" smtClean="0">
                          <a:solidFill>
                            <a:srgbClr val="FF0000"/>
                          </a:solidFill>
                          <a:effectLst/>
                          <a:latin typeface="+mn-lt"/>
                          <a:ea typeface="Times New Roman" panose="02020603050405020304" pitchFamily="18" charset="0"/>
                          <a:cs typeface="Times New Roman" panose="02020603050405020304" pitchFamily="18" charset="0"/>
                        </a:rPr>
                        <a:t>&amp; </a:t>
                      </a:r>
                      <a:r>
                        <a:rPr lang="en-US" sz="2400" b="0" dirty="0">
                          <a:solidFill>
                            <a:srgbClr val="FF0000"/>
                          </a:solidFill>
                          <a:effectLst/>
                          <a:latin typeface="+mn-lt"/>
                          <a:ea typeface="Times New Roman" panose="02020603050405020304" pitchFamily="18" charset="0"/>
                          <a:cs typeface="Times New Roman" panose="02020603050405020304" pitchFamily="18" charset="0"/>
                        </a:rPr>
                        <a:t>73</a:t>
                      </a:r>
                      <a:r>
                        <a:rPr lang="en-US" sz="2400" b="0" dirty="0" smtClean="0">
                          <a:solidFill>
                            <a:srgbClr val="FF0000"/>
                          </a:solidFill>
                          <a:effectLst/>
                          <a:latin typeface="+mn-lt"/>
                          <a:ea typeface="Times New Roman" panose="02020603050405020304" pitchFamily="18" charset="0"/>
                          <a:cs typeface="Times New Roman" panose="02020603050405020304" pitchFamily="18" charset="0"/>
                        </a:rPr>
                        <a:t>): </a:t>
                      </a:r>
                    </a:p>
                    <a:p>
                      <a:pPr marL="0" marR="0" algn="l">
                        <a:lnSpc>
                          <a:spcPct val="107000"/>
                        </a:lnSpc>
                        <a:spcBef>
                          <a:spcPts val="0"/>
                        </a:spcBef>
                        <a:spcAft>
                          <a:spcPts val="0"/>
                        </a:spcAft>
                      </a:pPr>
                      <a:endParaRPr lang="en-US" sz="1050" b="0" dirty="0" smtClean="0">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2400" b="0" u="sng" dirty="0" smtClean="0">
                          <a:effectLst/>
                          <a:latin typeface="+mn-lt"/>
                          <a:ea typeface="Times New Roman" panose="02020603050405020304" pitchFamily="18" charset="0"/>
                          <a:cs typeface="Times New Roman" panose="02020603050405020304" pitchFamily="18" charset="0"/>
                        </a:rPr>
                        <a:t>Goal </a:t>
                      </a:r>
                      <a:r>
                        <a:rPr lang="en-US" sz="2400" b="0" u="sng" dirty="0">
                          <a:effectLst/>
                          <a:latin typeface="+mn-lt"/>
                          <a:ea typeface="Times New Roman" panose="02020603050405020304" pitchFamily="18" charset="0"/>
                          <a:cs typeface="Times New Roman" panose="02020603050405020304" pitchFamily="18" charset="0"/>
                        </a:rPr>
                        <a:t>7. </a:t>
                      </a:r>
                      <a:r>
                        <a:rPr lang="en-US" sz="2400" b="0" u="sng" dirty="0" smtClean="0">
                          <a:effectLst/>
                          <a:latin typeface="+mn-lt"/>
                          <a:ea typeface="Times New Roman" panose="02020603050405020304" pitchFamily="18" charset="0"/>
                          <a:cs typeface="Times New Roman" panose="02020603050405020304" pitchFamily="18" charset="0"/>
                        </a:rPr>
                        <a:t> Protect </a:t>
                      </a:r>
                      <a:r>
                        <a:rPr lang="en-US" sz="2400" b="0" u="sng" dirty="0">
                          <a:effectLst/>
                          <a:latin typeface="+mn-lt"/>
                          <a:ea typeface="Times New Roman" panose="02020603050405020304" pitchFamily="18" charset="0"/>
                          <a:cs typeface="Times New Roman" panose="02020603050405020304" pitchFamily="18" charset="0"/>
                        </a:rPr>
                        <a:t>and enhance significant marine shoreline habitat in the Lopez UGA. </a:t>
                      </a:r>
                      <a:endParaRPr lang="en-US" sz="2400" b="0" u="sng" dirty="0" smtClean="0">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200" b="0" dirty="0" smtClean="0">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2400" b="0" u="sng" dirty="0" smtClean="0">
                          <a:effectLst/>
                          <a:latin typeface="+mn-lt"/>
                          <a:ea typeface="Times New Roman" panose="02020603050405020304" pitchFamily="18" charset="0"/>
                          <a:cs typeface="Times New Roman" panose="02020603050405020304" pitchFamily="18" charset="0"/>
                        </a:rPr>
                        <a:t>Policy </a:t>
                      </a:r>
                      <a:r>
                        <a:rPr lang="en-US" sz="2400" b="0" u="sng" dirty="0">
                          <a:effectLst/>
                          <a:latin typeface="+mn-lt"/>
                          <a:ea typeface="Times New Roman" panose="02020603050405020304" pitchFamily="18" charset="0"/>
                          <a:cs typeface="Times New Roman" panose="02020603050405020304" pitchFamily="18" charset="0"/>
                        </a:rPr>
                        <a:t>7a. Collaborate with landowners and other partners to protect and enhance Village shoreline habitats through land conservation, habitat restoration and other means. </a:t>
                      </a:r>
                    </a:p>
                  </a:txBody>
                  <a:tcPr marL="68580" marR="68580" marT="0" marB="0">
                    <a:solidFill>
                      <a:schemeClr val="accent2">
                        <a:lumMod val="20000"/>
                        <a:lumOff val="80000"/>
                      </a:schemeClr>
                    </a:solidFill>
                  </a:tcPr>
                </a:tc>
                <a:tc>
                  <a:txBody>
                    <a:bodyPr/>
                    <a:lstStyle/>
                    <a:p>
                      <a:pPr marL="0" marR="0" algn="r">
                        <a:lnSpc>
                          <a:spcPct val="107000"/>
                        </a:lnSpc>
                        <a:spcBef>
                          <a:spcPts val="0"/>
                        </a:spcBef>
                        <a:spcAft>
                          <a:spcPts val="0"/>
                        </a:spcAft>
                      </a:pPr>
                      <a:r>
                        <a:rPr lang="en-US" sz="2400" b="0" dirty="0">
                          <a:solidFill>
                            <a:srgbClr val="000000"/>
                          </a:solidFill>
                          <a:effectLst/>
                          <a:latin typeface="+mn-lt"/>
                          <a:ea typeface="Times New Roman" panose="02020603050405020304" pitchFamily="18" charset="0"/>
                          <a:cs typeface="Times New Roman" panose="02020603050405020304" pitchFamily="18" charset="0"/>
                        </a:rPr>
                        <a:t>LVPRC recommends </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adding this</a:t>
                      </a:r>
                      <a:r>
                        <a:rPr lang="en-US" sz="2400" b="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goal </a:t>
                      </a:r>
                      <a:r>
                        <a:rPr lang="en-US" sz="2400" b="0" dirty="0">
                          <a:solidFill>
                            <a:srgbClr val="000000"/>
                          </a:solidFill>
                          <a:effectLst/>
                          <a:latin typeface="+mn-lt"/>
                          <a:ea typeface="Times New Roman" panose="02020603050405020304" pitchFamily="18" charset="0"/>
                          <a:cs typeface="Times New Roman" panose="02020603050405020304" pitchFamily="18" charset="0"/>
                        </a:rPr>
                        <a:t>and </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policy to the draft plan.</a:t>
                      </a:r>
                      <a:endParaRPr lang="en-US" sz="2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81413454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70459265"/>
              </p:ext>
            </p:extLst>
          </p:nvPr>
        </p:nvGraphicFramePr>
        <p:xfrm>
          <a:off x="768096" y="1739804"/>
          <a:ext cx="10570464" cy="781496"/>
        </p:xfrm>
        <a:graphic>
          <a:graphicData uri="http://schemas.openxmlformats.org/drawingml/2006/table">
            <a:tbl>
              <a:tblPr firstRow="1" firstCol="1" bandRow="1">
                <a:tableStyleId>{8799B23B-EC83-4686-B30A-512413B5E67A}</a:tableStyleId>
              </a:tblPr>
              <a:tblGrid>
                <a:gridCol w="575885">
                  <a:extLst>
                    <a:ext uri="{9D8B030D-6E8A-4147-A177-3AD203B41FA5}">
                      <a16:colId xmlns:a16="http://schemas.microsoft.com/office/drawing/2014/main" val="2505331229"/>
                    </a:ext>
                  </a:extLst>
                </a:gridCol>
                <a:gridCol w="5578028">
                  <a:extLst>
                    <a:ext uri="{9D8B030D-6E8A-4147-A177-3AD203B41FA5}">
                      <a16:colId xmlns:a16="http://schemas.microsoft.com/office/drawing/2014/main" val="3046760368"/>
                    </a:ext>
                  </a:extLst>
                </a:gridCol>
                <a:gridCol w="4416551">
                  <a:extLst>
                    <a:ext uri="{9D8B030D-6E8A-4147-A177-3AD203B41FA5}">
                      <a16:colId xmlns:a16="http://schemas.microsoft.com/office/drawing/2014/main" val="2261122485"/>
                    </a:ext>
                  </a:extLst>
                </a:gridCol>
              </a:tblGrid>
              <a:tr h="781496">
                <a:tc>
                  <a:txBody>
                    <a:bodyPr/>
                    <a:lstStyle/>
                    <a:p>
                      <a:pPr marL="0" marR="0" algn="ctr">
                        <a:lnSpc>
                          <a:spcPct val="107000"/>
                        </a:lnSpc>
                        <a:spcBef>
                          <a:spcPts val="0"/>
                        </a:spcBef>
                        <a:spcAft>
                          <a:spcPts val="0"/>
                        </a:spcAft>
                      </a:pPr>
                      <a:r>
                        <a:rPr lang="en-US" sz="1400" dirty="0">
                          <a:effectLst/>
                        </a:rPr>
                        <a:t> </a:t>
                      </a:r>
                      <a:endParaRPr lang="en-US" sz="1400" dirty="0" smtClean="0">
                        <a:effectLst/>
                      </a:endParaRPr>
                    </a:p>
                    <a:p>
                      <a:pPr marL="0" marR="0" algn="ctr">
                        <a:lnSpc>
                          <a:spcPct val="107000"/>
                        </a:lnSpc>
                        <a:spcBef>
                          <a:spcPts val="0"/>
                        </a:spcBef>
                        <a:spcAft>
                          <a:spcPts val="0"/>
                        </a:spcAft>
                      </a:pPr>
                      <a:r>
                        <a:rPr lang="en-US" sz="1400" dirty="0" smtClean="0">
                          <a:effectLst/>
                        </a:rPr>
                        <a:t>20</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Commenter's Suggested Changes  </a:t>
                      </a:r>
                      <a:r>
                        <a:rPr lang="en-US" sz="2000" dirty="0" smtClean="0">
                          <a:effectLst/>
                        </a:rPr>
                        <a:t>- Friends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LVPRC  Recommendation  </a:t>
                      </a:r>
                      <a:endParaRPr lang="en-US" sz="2000" dirty="0" smtClean="0">
                        <a:effectLst/>
                      </a:endParaRPr>
                    </a:p>
                    <a:p>
                      <a:pPr marL="0" marR="0" algn="ctr">
                        <a:lnSpc>
                          <a:spcPct val="107000"/>
                        </a:lnSpc>
                        <a:spcBef>
                          <a:spcPts val="0"/>
                        </a:spcBef>
                        <a:spcAft>
                          <a:spcPts val="0"/>
                        </a:spcAft>
                      </a:pPr>
                      <a:r>
                        <a:rPr lang="en-US" sz="2000" dirty="0" smtClean="0">
                          <a:effectLst/>
                        </a:rPr>
                        <a:t>October </a:t>
                      </a:r>
                      <a:r>
                        <a:rPr lang="en-US" sz="2000" dirty="0">
                          <a:effectLst/>
                        </a:rPr>
                        <a:t>12, 2018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4286622"/>
                  </a:ext>
                </a:extLst>
              </a:tr>
            </a:tbl>
          </a:graphicData>
        </a:graphic>
      </p:graphicFrame>
    </p:spTree>
    <p:extLst>
      <p:ext uri="{BB962C8B-B14F-4D97-AF65-F5344CB8AC3E}">
        <p14:creationId xmlns:p14="http://schemas.microsoft.com/office/powerpoint/2010/main" val="281005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032" y="438912"/>
            <a:ext cx="10972800" cy="1143000"/>
          </a:xfrm>
        </p:spPr>
        <p:txBody>
          <a:bodyPr/>
          <a:lstStyle/>
          <a:p>
            <a:r>
              <a:rPr lang="en-US" dirty="0"/>
              <a:t>LVPRC Feedback On Sept. Hearing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7639451"/>
              </p:ext>
            </p:extLst>
          </p:nvPr>
        </p:nvGraphicFramePr>
        <p:xfrm>
          <a:off x="704088" y="2935224"/>
          <a:ext cx="10101071" cy="3557016"/>
        </p:xfrm>
        <a:graphic>
          <a:graphicData uri="http://schemas.openxmlformats.org/drawingml/2006/table">
            <a:tbl>
              <a:tblPr firstRow="1" firstCol="1" bandRow="1">
                <a:tableStyleId>{8799B23B-EC83-4686-B30A-512413B5E67A}</a:tableStyleId>
              </a:tblPr>
              <a:tblGrid>
                <a:gridCol w="5506815">
                  <a:extLst>
                    <a:ext uri="{9D8B030D-6E8A-4147-A177-3AD203B41FA5}">
                      <a16:colId xmlns:a16="http://schemas.microsoft.com/office/drawing/2014/main" val="3849674899"/>
                    </a:ext>
                  </a:extLst>
                </a:gridCol>
                <a:gridCol w="4594256">
                  <a:extLst>
                    <a:ext uri="{9D8B030D-6E8A-4147-A177-3AD203B41FA5}">
                      <a16:colId xmlns:a16="http://schemas.microsoft.com/office/drawing/2014/main" val="1302878029"/>
                    </a:ext>
                  </a:extLst>
                </a:gridCol>
              </a:tblGrid>
              <a:tr h="3557016">
                <a:tc>
                  <a:txBody>
                    <a:bodyPr/>
                    <a:lstStyle/>
                    <a:p>
                      <a:pPr marL="0" marR="0" algn="l">
                        <a:lnSpc>
                          <a:spcPct val="107000"/>
                        </a:lnSpc>
                        <a:spcBef>
                          <a:spcPts val="0"/>
                        </a:spcBef>
                        <a:spcAft>
                          <a:spcPts val="0"/>
                        </a:spcAft>
                      </a:pP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A</a:t>
                      </a:r>
                      <a:r>
                        <a:rPr lang="en-US" sz="2400" b="0" baseline="0" dirty="0" smtClean="0">
                          <a:solidFill>
                            <a:srgbClr val="000000"/>
                          </a:solidFill>
                          <a:effectLst/>
                          <a:latin typeface="+mn-lt"/>
                          <a:ea typeface="Times New Roman" panose="02020603050405020304" pitchFamily="18" charset="0"/>
                          <a:cs typeface="Times New Roman" panose="02020603050405020304" pitchFamily="18" charset="0"/>
                        </a:rPr>
                        <a:t> w</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etlands </a:t>
                      </a:r>
                      <a:r>
                        <a:rPr lang="en-US" sz="2400" b="0" dirty="0">
                          <a:solidFill>
                            <a:srgbClr val="000000"/>
                          </a:solidFill>
                          <a:effectLst/>
                          <a:latin typeface="+mn-lt"/>
                          <a:ea typeface="Times New Roman" panose="02020603050405020304" pitchFamily="18" charset="0"/>
                          <a:cs typeface="Times New Roman" panose="02020603050405020304" pitchFamily="18" charset="0"/>
                        </a:rPr>
                        <a:t>specialist </a:t>
                      </a:r>
                      <a:r>
                        <a:rPr lang="en-US" sz="2400" b="0" baseline="0" dirty="0" smtClean="0">
                          <a:solidFill>
                            <a:srgbClr val="000000"/>
                          </a:solidFill>
                          <a:effectLst/>
                          <a:latin typeface="+mn-lt"/>
                          <a:ea typeface="Times New Roman" panose="02020603050405020304" pitchFamily="18" charset="0"/>
                          <a:cs typeface="Times New Roman" panose="02020603050405020304" pitchFamily="18" charset="0"/>
                        </a:rPr>
                        <a:t> is needed for Innisfree Land Trust area </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before </a:t>
                      </a:r>
                      <a:r>
                        <a:rPr lang="en-US" sz="2400" b="0" dirty="0">
                          <a:solidFill>
                            <a:srgbClr val="000000"/>
                          </a:solidFill>
                          <a:effectLst/>
                          <a:latin typeface="+mn-lt"/>
                          <a:ea typeface="Times New Roman" panose="02020603050405020304" pitchFamily="18" charset="0"/>
                          <a:cs typeface="Times New Roman" panose="02020603050405020304" pitchFamily="18" charset="0"/>
                        </a:rPr>
                        <a:t>proposing an increase in potential dwelling units. </a:t>
                      </a:r>
                      <a:r>
                        <a:rPr lang="en-US" sz="2400" b="0" baseline="0" dirty="0" smtClean="0">
                          <a:solidFill>
                            <a:srgbClr val="000000"/>
                          </a:solidFill>
                          <a:effectLst/>
                          <a:latin typeface="+mn-lt"/>
                          <a:ea typeface="Times New Roman" panose="02020603050405020304" pitchFamily="18" charset="0"/>
                          <a:cs typeface="Times New Roman" panose="02020603050405020304" pitchFamily="18" charset="0"/>
                        </a:rPr>
                        <a:t> Concern with </a:t>
                      </a:r>
                      <a:r>
                        <a:rPr lang="en-US" sz="2400" b="0" baseline="0" dirty="0" err="1" smtClean="0">
                          <a:solidFill>
                            <a:srgbClr val="000000"/>
                          </a:solidFill>
                          <a:effectLst/>
                          <a:latin typeface="+mn-lt"/>
                          <a:ea typeface="Times New Roman" panose="02020603050405020304" pitchFamily="18" charset="0"/>
                          <a:cs typeface="Times New Roman" panose="02020603050405020304" pitchFamily="18" charset="0"/>
                        </a:rPr>
                        <a:t>stormwater</a:t>
                      </a:r>
                      <a:r>
                        <a:rPr lang="en-US" sz="2400" b="0" baseline="0" dirty="0" smtClean="0">
                          <a:solidFill>
                            <a:srgbClr val="000000"/>
                          </a:solidFill>
                          <a:effectLst/>
                          <a:latin typeface="+mn-lt"/>
                          <a:ea typeface="Times New Roman" panose="02020603050405020304" pitchFamily="18" charset="0"/>
                          <a:cs typeface="Times New Roman" panose="02020603050405020304" pitchFamily="18" charset="0"/>
                        </a:rPr>
                        <a:t> and filling in wetlands. </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adjacent </a:t>
                      </a:r>
                      <a:r>
                        <a:rPr lang="en-US" sz="2400" b="0" dirty="0">
                          <a:solidFill>
                            <a:srgbClr val="000000"/>
                          </a:solidFill>
                          <a:effectLst/>
                          <a:latin typeface="+mn-lt"/>
                          <a:ea typeface="Times New Roman" panose="02020603050405020304" pitchFamily="18" charset="0"/>
                          <a:cs typeface="Times New Roman" panose="02020603050405020304" pitchFamily="18" charset="0"/>
                        </a:rPr>
                        <a:t>to two (and potentially three) class A wells; </a:t>
                      </a:r>
                      <a:r>
                        <a:rPr lang="en-US" sz="2400" b="0" dirty="0" err="1">
                          <a:solidFill>
                            <a:srgbClr val="000000"/>
                          </a:solidFill>
                          <a:effectLst/>
                          <a:latin typeface="+mn-lt"/>
                          <a:ea typeface="Times New Roman" panose="02020603050405020304" pitchFamily="18" charset="0"/>
                          <a:cs typeface="Times New Roman" panose="02020603050405020304" pitchFamily="18" charset="0"/>
                        </a:rPr>
                        <a:t>Milagra</a:t>
                      </a:r>
                      <a:r>
                        <a:rPr lang="en-US" sz="2400" b="0" dirty="0">
                          <a:solidFill>
                            <a:srgbClr val="000000"/>
                          </a:solidFill>
                          <a:effectLst/>
                          <a:latin typeface="+mn-lt"/>
                          <a:ea typeface="Times New Roman" panose="02020603050405020304" pitchFamily="18" charset="0"/>
                          <a:cs typeface="Times New Roman" panose="02020603050405020304" pitchFamily="18" charset="0"/>
                        </a:rPr>
                        <a:t> Water System. </a:t>
                      </a:r>
                      <a:endParaRPr lang="en-US" sz="2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r">
                        <a:lnSpc>
                          <a:spcPct val="107000"/>
                        </a:lnSpc>
                        <a:spcBef>
                          <a:spcPts val="0"/>
                        </a:spcBef>
                        <a:spcAft>
                          <a:spcPts val="0"/>
                        </a:spcAft>
                      </a:pPr>
                      <a:endParaRPr lang="en-US" sz="2400" b="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No </a:t>
                      </a:r>
                      <a:r>
                        <a:rPr lang="en-US" sz="2400" b="0" dirty="0">
                          <a:solidFill>
                            <a:srgbClr val="000000"/>
                          </a:solidFill>
                          <a:effectLst/>
                          <a:latin typeface="+mn-lt"/>
                          <a:ea typeface="Times New Roman" panose="02020603050405020304" pitchFamily="18" charset="0"/>
                          <a:cs typeface="Times New Roman" panose="02020603050405020304" pitchFamily="18" charset="0"/>
                        </a:rPr>
                        <a:t>change is </a:t>
                      </a:r>
                      <a:r>
                        <a:rPr lang="en-US" sz="2400" b="0" dirty="0" smtClean="0">
                          <a:solidFill>
                            <a:srgbClr val="000000"/>
                          </a:solidFill>
                          <a:effectLst/>
                          <a:latin typeface="+mn-lt"/>
                          <a:ea typeface="Times New Roman" panose="02020603050405020304" pitchFamily="18" charset="0"/>
                          <a:cs typeface="Times New Roman" panose="02020603050405020304" pitchFamily="18" charset="0"/>
                        </a:rPr>
                        <a:t>recommended. </a:t>
                      </a:r>
                      <a:endParaRPr lang="en-US" sz="2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81413454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21063727"/>
              </p:ext>
            </p:extLst>
          </p:nvPr>
        </p:nvGraphicFramePr>
        <p:xfrm>
          <a:off x="704088" y="2048889"/>
          <a:ext cx="10101071" cy="886335"/>
        </p:xfrm>
        <a:graphic>
          <a:graphicData uri="http://schemas.openxmlformats.org/drawingml/2006/table">
            <a:tbl>
              <a:tblPr firstRow="1" firstCol="1" bandRow="1">
                <a:tableStyleId>{8799B23B-EC83-4686-B30A-512413B5E67A}</a:tableStyleId>
              </a:tblPr>
              <a:tblGrid>
                <a:gridCol w="550312">
                  <a:extLst>
                    <a:ext uri="{9D8B030D-6E8A-4147-A177-3AD203B41FA5}">
                      <a16:colId xmlns:a16="http://schemas.microsoft.com/office/drawing/2014/main" val="2505331229"/>
                    </a:ext>
                  </a:extLst>
                </a:gridCol>
                <a:gridCol w="4924510">
                  <a:extLst>
                    <a:ext uri="{9D8B030D-6E8A-4147-A177-3AD203B41FA5}">
                      <a16:colId xmlns:a16="http://schemas.microsoft.com/office/drawing/2014/main" val="3046760368"/>
                    </a:ext>
                  </a:extLst>
                </a:gridCol>
                <a:gridCol w="4626249">
                  <a:extLst>
                    <a:ext uri="{9D8B030D-6E8A-4147-A177-3AD203B41FA5}">
                      <a16:colId xmlns:a16="http://schemas.microsoft.com/office/drawing/2014/main" val="2261122485"/>
                    </a:ext>
                  </a:extLst>
                </a:gridCol>
              </a:tblGrid>
              <a:tr h="886335">
                <a:tc>
                  <a:txBody>
                    <a:bodyPr/>
                    <a:lstStyle/>
                    <a:p>
                      <a:pPr marL="0" marR="0" algn="ctr">
                        <a:lnSpc>
                          <a:spcPct val="107000"/>
                        </a:lnSpc>
                        <a:spcBef>
                          <a:spcPts val="0"/>
                        </a:spcBef>
                        <a:spcAft>
                          <a:spcPts val="0"/>
                        </a:spcAft>
                      </a:pPr>
                      <a:r>
                        <a:rPr lang="en-US" sz="1400" dirty="0">
                          <a:effectLst/>
                        </a:rPr>
                        <a:t> </a:t>
                      </a:r>
                      <a:endParaRPr lang="en-US" sz="1400" dirty="0" smtClean="0">
                        <a:effectLst/>
                      </a:endParaRPr>
                    </a:p>
                    <a:p>
                      <a:pPr marL="0" marR="0" algn="ctr">
                        <a:lnSpc>
                          <a:spcPct val="107000"/>
                        </a:lnSpc>
                        <a:spcBef>
                          <a:spcPts val="0"/>
                        </a:spcBef>
                        <a:spcAft>
                          <a:spcPts val="0"/>
                        </a:spcAft>
                      </a:pPr>
                      <a:r>
                        <a:rPr lang="en-US" sz="1400" dirty="0" smtClean="0">
                          <a:effectLst/>
                        </a:rPr>
                        <a:t>21</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Commenter's Suggested Changes  </a:t>
                      </a:r>
                      <a:r>
                        <a:rPr lang="en-US" sz="2000" dirty="0" smtClean="0">
                          <a:effectLst/>
                        </a:rPr>
                        <a:t>- Friends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LVPRC  Recommendation  October 12, 2018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4286622"/>
                  </a:ext>
                </a:extLst>
              </a:tr>
            </a:tbl>
          </a:graphicData>
        </a:graphic>
      </p:graphicFrame>
    </p:spTree>
    <p:extLst>
      <p:ext uri="{BB962C8B-B14F-4D97-AF65-F5344CB8AC3E}">
        <p14:creationId xmlns:p14="http://schemas.microsoft.com/office/powerpoint/2010/main" val="97902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032" y="438912"/>
            <a:ext cx="10972800" cy="1143000"/>
          </a:xfrm>
        </p:spPr>
        <p:txBody>
          <a:bodyPr/>
          <a:lstStyle/>
          <a:p>
            <a:r>
              <a:rPr lang="en-US" dirty="0"/>
              <a:t>LVPRC Feedback On Sept. Hearing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7739786"/>
              </p:ext>
            </p:extLst>
          </p:nvPr>
        </p:nvGraphicFramePr>
        <p:xfrm>
          <a:off x="704088" y="2935224"/>
          <a:ext cx="10101071" cy="3557016"/>
        </p:xfrm>
        <a:graphic>
          <a:graphicData uri="http://schemas.openxmlformats.org/drawingml/2006/table">
            <a:tbl>
              <a:tblPr firstRow="1" firstCol="1" bandRow="1">
                <a:tableStyleId>{8799B23B-EC83-4686-B30A-512413B5E67A}</a:tableStyleId>
              </a:tblPr>
              <a:tblGrid>
                <a:gridCol w="5506815">
                  <a:extLst>
                    <a:ext uri="{9D8B030D-6E8A-4147-A177-3AD203B41FA5}">
                      <a16:colId xmlns:a16="http://schemas.microsoft.com/office/drawing/2014/main" val="3849674899"/>
                    </a:ext>
                  </a:extLst>
                </a:gridCol>
                <a:gridCol w="4594256">
                  <a:extLst>
                    <a:ext uri="{9D8B030D-6E8A-4147-A177-3AD203B41FA5}">
                      <a16:colId xmlns:a16="http://schemas.microsoft.com/office/drawing/2014/main" val="1302878029"/>
                    </a:ext>
                  </a:extLst>
                </a:gridCol>
              </a:tblGrid>
              <a:tr h="3557016">
                <a:tc>
                  <a:txBody>
                    <a:bodyPr/>
                    <a:lstStyle/>
                    <a:p>
                      <a:pPr marL="0" marR="0" algn="l">
                        <a:lnSpc>
                          <a:spcPct val="107000"/>
                        </a:lnSpc>
                        <a:spcBef>
                          <a:spcPts val="0"/>
                        </a:spcBef>
                        <a:spcAft>
                          <a:spcPts val="0"/>
                        </a:spcAft>
                      </a:pPr>
                      <a:endParaRPr lang="en-US" sz="2400" b="0" dirty="0" smtClean="0">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2400" b="0" dirty="0" smtClean="0">
                          <a:effectLst/>
                          <a:latin typeface="+mn-lt"/>
                          <a:ea typeface="Times New Roman" panose="02020603050405020304" pitchFamily="18" charset="0"/>
                          <a:cs typeface="Times New Roman" panose="02020603050405020304" pitchFamily="18" charset="0"/>
                        </a:rPr>
                        <a:t>Prohibit copper roofs which can pollute the Bay.</a:t>
                      </a:r>
                      <a:endParaRPr lang="en-US" sz="2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endParaRPr kumimoji="0" lang="en-US" sz="2400" b="0" kern="1200" dirty="0" smtClean="0">
                        <a:solidFill>
                          <a:schemeClr val="tx1"/>
                        </a:solidFill>
                        <a:effectLst/>
                        <a:latin typeface="+mn-lt"/>
                        <a:ea typeface="+mn-ea"/>
                        <a:cs typeface="+mn-cs"/>
                      </a:endParaRPr>
                    </a:p>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2400" b="0" kern="1200" dirty="0" smtClean="0">
                          <a:solidFill>
                            <a:schemeClr val="tx1"/>
                          </a:solidFill>
                          <a:effectLst/>
                          <a:latin typeface="+mn-lt"/>
                          <a:ea typeface="+mn-ea"/>
                          <a:cs typeface="+mn-cs"/>
                        </a:rPr>
                        <a:t>Yes, add a prohibition of copper roofs to prevent polluted run-off to development regulations. </a:t>
                      </a:r>
                    </a:p>
                    <a:p>
                      <a:pPr marL="0" marR="0" lvl="0" indent="0" algn="r" defTabSz="914400" rtl="0" eaLnBrk="1" fontAlgn="auto" latinLnBrk="0" hangingPunct="1">
                        <a:lnSpc>
                          <a:spcPct val="107000"/>
                        </a:lnSpc>
                        <a:spcBef>
                          <a:spcPts val="0"/>
                        </a:spcBef>
                        <a:spcAft>
                          <a:spcPts val="0"/>
                        </a:spcAft>
                        <a:buClrTx/>
                        <a:buSzTx/>
                        <a:buFontTx/>
                        <a:buNone/>
                        <a:tabLst/>
                        <a:defRPr/>
                      </a:pPr>
                      <a:endParaRPr kumimoji="0" lang="en-US" sz="2400" b="0" kern="1200" dirty="0" smtClean="0">
                        <a:solidFill>
                          <a:schemeClr val="tx1"/>
                        </a:solidFill>
                        <a:effectLst/>
                        <a:latin typeface="+mn-lt"/>
                        <a:ea typeface="+mn-ea"/>
                        <a:cs typeface="+mn-cs"/>
                      </a:endParaRPr>
                    </a:p>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2400" b="0" kern="1200" dirty="0" smtClean="0">
                          <a:solidFill>
                            <a:srgbClr val="FF0000"/>
                          </a:solidFill>
                          <a:effectLst/>
                          <a:latin typeface="+mn-lt"/>
                          <a:ea typeface="+mn-ea"/>
                          <a:cs typeface="+mn-cs"/>
                        </a:rPr>
                        <a:t>This would need to be a new code section</a:t>
                      </a:r>
                      <a:endParaRPr lang="en-US" sz="3200" b="0" dirty="0" smtClean="0">
                        <a:solidFill>
                          <a:srgbClr val="FF0000"/>
                        </a:solidFill>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endParaRPr lang="en-US" sz="2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81413454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33595899"/>
              </p:ext>
            </p:extLst>
          </p:nvPr>
        </p:nvGraphicFramePr>
        <p:xfrm>
          <a:off x="704088" y="2048889"/>
          <a:ext cx="10101071" cy="886335"/>
        </p:xfrm>
        <a:graphic>
          <a:graphicData uri="http://schemas.openxmlformats.org/drawingml/2006/table">
            <a:tbl>
              <a:tblPr firstRow="1" firstCol="1" bandRow="1">
                <a:tableStyleId>{8799B23B-EC83-4686-B30A-512413B5E67A}</a:tableStyleId>
              </a:tblPr>
              <a:tblGrid>
                <a:gridCol w="550312">
                  <a:extLst>
                    <a:ext uri="{9D8B030D-6E8A-4147-A177-3AD203B41FA5}">
                      <a16:colId xmlns:a16="http://schemas.microsoft.com/office/drawing/2014/main" val="2505331229"/>
                    </a:ext>
                  </a:extLst>
                </a:gridCol>
                <a:gridCol w="4924510">
                  <a:extLst>
                    <a:ext uri="{9D8B030D-6E8A-4147-A177-3AD203B41FA5}">
                      <a16:colId xmlns:a16="http://schemas.microsoft.com/office/drawing/2014/main" val="3046760368"/>
                    </a:ext>
                  </a:extLst>
                </a:gridCol>
                <a:gridCol w="4626249">
                  <a:extLst>
                    <a:ext uri="{9D8B030D-6E8A-4147-A177-3AD203B41FA5}">
                      <a16:colId xmlns:a16="http://schemas.microsoft.com/office/drawing/2014/main" val="2261122485"/>
                    </a:ext>
                  </a:extLst>
                </a:gridCol>
              </a:tblGrid>
              <a:tr h="886335">
                <a:tc>
                  <a:txBody>
                    <a:bodyPr/>
                    <a:lstStyle/>
                    <a:p>
                      <a:pPr marL="0" marR="0" algn="ctr">
                        <a:lnSpc>
                          <a:spcPct val="107000"/>
                        </a:lnSpc>
                        <a:spcBef>
                          <a:spcPts val="0"/>
                        </a:spcBef>
                        <a:spcAft>
                          <a:spcPts val="0"/>
                        </a:spcAft>
                      </a:pPr>
                      <a:r>
                        <a:rPr lang="en-US" sz="1400" dirty="0">
                          <a:effectLst/>
                        </a:rPr>
                        <a:t> </a:t>
                      </a:r>
                      <a:endParaRPr lang="en-US" sz="1400" dirty="0" smtClean="0">
                        <a:effectLst/>
                      </a:endParaRPr>
                    </a:p>
                    <a:p>
                      <a:pPr marL="0" marR="0" algn="ctr">
                        <a:lnSpc>
                          <a:spcPct val="107000"/>
                        </a:lnSpc>
                        <a:spcBef>
                          <a:spcPts val="0"/>
                        </a:spcBef>
                        <a:spcAft>
                          <a:spcPts val="0"/>
                        </a:spcAft>
                      </a:pPr>
                      <a:r>
                        <a:rPr lang="en-US" sz="1400" dirty="0" smtClean="0">
                          <a:effectLst/>
                        </a:rPr>
                        <a:t>22</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Commenter's Suggested Changes  </a:t>
                      </a:r>
                      <a:r>
                        <a:rPr lang="en-US" sz="2000" dirty="0" smtClean="0">
                          <a:effectLst/>
                        </a:rPr>
                        <a:t>- Foley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LVPRC  Recommendation  October 12, 2018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4286622"/>
                  </a:ext>
                </a:extLst>
              </a:tr>
            </a:tbl>
          </a:graphicData>
        </a:graphic>
      </p:graphicFrame>
    </p:spTree>
    <p:extLst>
      <p:ext uri="{BB962C8B-B14F-4D97-AF65-F5344CB8AC3E}">
        <p14:creationId xmlns:p14="http://schemas.microsoft.com/office/powerpoint/2010/main" val="38922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744" y="310896"/>
            <a:ext cx="10972800" cy="1143000"/>
          </a:xfrm>
        </p:spPr>
        <p:txBody>
          <a:bodyPr/>
          <a:lstStyle/>
          <a:p>
            <a:r>
              <a:rPr lang="en-US" dirty="0"/>
              <a:t>LVPRC Feedback On Sept. Hearing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6943229"/>
              </p:ext>
            </p:extLst>
          </p:nvPr>
        </p:nvGraphicFramePr>
        <p:xfrm>
          <a:off x="704088" y="2701735"/>
          <a:ext cx="10101071" cy="3557016"/>
        </p:xfrm>
        <a:graphic>
          <a:graphicData uri="http://schemas.openxmlformats.org/drawingml/2006/table">
            <a:tbl>
              <a:tblPr firstRow="1" firstCol="1" bandRow="1">
                <a:tableStyleId>{8799B23B-EC83-4686-B30A-512413B5E67A}</a:tableStyleId>
              </a:tblPr>
              <a:tblGrid>
                <a:gridCol w="5506815">
                  <a:extLst>
                    <a:ext uri="{9D8B030D-6E8A-4147-A177-3AD203B41FA5}">
                      <a16:colId xmlns:a16="http://schemas.microsoft.com/office/drawing/2014/main" val="3849674899"/>
                    </a:ext>
                  </a:extLst>
                </a:gridCol>
                <a:gridCol w="4594256">
                  <a:extLst>
                    <a:ext uri="{9D8B030D-6E8A-4147-A177-3AD203B41FA5}">
                      <a16:colId xmlns:a16="http://schemas.microsoft.com/office/drawing/2014/main" val="1302878029"/>
                    </a:ext>
                  </a:extLst>
                </a:gridCol>
              </a:tblGrid>
              <a:tr h="3557016">
                <a:tc>
                  <a:txBody>
                    <a:bodyPr/>
                    <a:lstStyle/>
                    <a:p>
                      <a:pPr marL="0" marR="0" algn="l">
                        <a:lnSpc>
                          <a:spcPct val="107000"/>
                        </a:lnSpc>
                        <a:spcBef>
                          <a:spcPts val="0"/>
                        </a:spcBef>
                        <a:spcAft>
                          <a:spcPts val="0"/>
                        </a:spcAft>
                      </a:pPr>
                      <a:r>
                        <a:rPr lang="en-US" sz="2400" b="0" baseline="0" dirty="0" smtClean="0">
                          <a:effectLst/>
                          <a:latin typeface="+mn-lt"/>
                          <a:ea typeface="Times New Roman" panose="02020603050405020304" pitchFamily="18" charset="0"/>
                          <a:cs typeface="Times New Roman" panose="02020603050405020304" pitchFamily="18" charset="0"/>
                        </a:rPr>
                        <a:t> </a:t>
                      </a:r>
                    </a:p>
                    <a:p>
                      <a:pPr marL="0" marR="0" algn="l">
                        <a:lnSpc>
                          <a:spcPct val="107000"/>
                        </a:lnSpc>
                        <a:spcBef>
                          <a:spcPts val="0"/>
                        </a:spcBef>
                        <a:spcAft>
                          <a:spcPts val="0"/>
                        </a:spcAft>
                      </a:pPr>
                      <a:r>
                        <a:rPr lang="en-US" sz="2400" b="0" baseline="0" dirty="0" smtClean="0">
                          <a:effectLst/>
                          <a:latin typeface="+mn-lt"/>
                          <a:ea typeface="Times New Roman" panose="02020603050405020304" pitchFamily="18" charset="0"/>
                          <a:cs typeface="Times New Roman" panose="02020603050405020304" pitchFamily="18" charset="0"/>
                        </a:rPr>
                        <a:t>Map 1 </a:t>
                      </a:r>
                      <a:r>
                        <a:rPr lang="en-US" sz="2400" b="0" baseline="0" dirty="0" err="1" smtClean="0">
                          <a:effectLst/>
                          <a:latin typeface="+mn-lt"/>
                          <a:ea typeface="Times New Roman" panose="02020603050405020304" pitchFamily="18" charset="0"/>
                          <a:cs typeface="Times New Roman" panose="02020603050405020304" pitchFamily="18" charset="0"/>
                        </a:rPr>
                        <a:t>Viewsheds</a:t>
                      </a:r>
                      <a:r>
                        <a:rPr lang="en-US" sz="2400" b="0" baseline="0" dirty="0" smtClean="0">
                          <a:effectLst/>
                          <a:latin typeface="+mn-lt"/>
                          <a:ea typeface="Times New Roman" panose="02020603050405020304" pitchFamily="18" charset="0"/>
                          <a:cs typeface="Times New Roman" panose="02020603050405020304" pitchFamily="18" charset="0"/>
                        </a:rPr>
                        <a:t>, </a:t>
                      </a:r>
                      <a:r>
                        <a:rPr lang="en-US" sz="2400" b="0" baseline="0" dirty="0" smtClean="0">
                          <a:solidFill>
                            <a:srgbClr val="FF0000"/>
                          </a:solidFill>
                          <a:effectLst/>
                          <a:latin typeface="+mn-lt"/>
                          <a:ea typeface="Times New Roman" panose="02020603050405020304" pitchFamily="18" charset="0"/>
                          <a:cs typeface="Times New Roman" panose="02020603050405020304" pitchFamily="18" charset="0"/>
                        </a:rPr>
                        <a:t>Page 20 </a:t>
                      </a:r>
                      <a:r>
                        <a:rPr lang="en-US" sz="2400" b="0" baseline="0" dirty="0" smtClean="0">
                          <a:effectLst/>
                          <a:latin typeface="+mn-lt"/>
                          <a:ea typeface="Times New Roman" panose="02020603050405020304" pitchFamily="18" charset="0"/>
                          <a:cs typeface="Times New Roman" panose="02020603050405020304" pitchFamily="18" charset="0"/>
                        </a:rPr>
                        <a:t>needs a legend. </a:t>
                      </a:r>
                    </a:p>
                    <a:p>
                      <a:pPr marL="0" marR="0" algn="l">
                        <a:lnSpc>
                          <a:spcPct val="107000"/>
                        </a:lnSpc>
                        <a:spcBef>
                          <a:spcPts val="0"/>
                        </a:spcBef>
                        <a:spcAft>
                          <a:spcPts val="0"/>
                        </a:spcAft>
                      </a:pPr>
                      <a:endParaRPr lang="en-US" sz="2400" b="0" baseline="0" dirty="0" smtClean="0">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2400" b="0" baseline="0" dirty="0" smtClean="0">
                          <a:effectLst/>
                          <a:latin typeface="+mn-lt"/>
                          <a:ea typeface="Times New Roman" panose="02020603050405020304" pitchFamily="18" charset="0"/>
                          <a:cs typeface="Times New Roman" panose="02020603050405020304" pitchFamily="18" charset="0"/>
                        </a:rPr>
                        <a:t>What do colors mean?</a:t>
                      </a:r>
                      <a:endParaRPr lang="en-US" sz="2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r">
                        <a:lnSpc>
                          <a:spcPct val="107000"/>
                        </a:lnSpc>
                        <a:spcBef>
                          <a:spcPts val="0"/>
                        </a:spcBef>
                        <a:spcAft>
                          <a:spcPts val="0"/>
                        </a:spcAft>
                      </a:pPr>
                      <a:endParaRPr lang="en-US" sz="2400" b="0" dirty="0" smtClean="0">
                        <a:effectLst/>
                        <a:latin typeface="+mn-lt"/>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2400" b="0" dirty="0" smtClean="0">
                          <a:effectLst/>
                          <a:latin typeface="+mn-lt"/>
                          <a:ea typeface="Times New Roman" panose="02020603050405020304" pitchFamily="18" charset="0"/>
                          <a:cs typeface="Times New Roman" panose="02020603050405020304" pitchFamily="18" charset="0"/>
                        </a:rPr>
                        <a:t>Change</a:t>
                      </a:r>
                      <a:r>
                        <a:rPr lang="en-US" sz="2400" b="0" baseline="0" dirty="0" smtClean="0">
                          <a:effectLst/>
                          <a:latin typeface="+mn-lt"/>
                          <a:ea typeface="Times New Roman" panose="02020603050405020304" pitchFamily="18" charset="0"/>
                          <a:cs typeface="Times New Roman" panose="02020603050405020304" pitchFamily="18" charset="0"/>
                        </a:rPr>
                        <a:t> </a:t>
                      </a:r>
                      <a:r>
                        <a:rPr lang="en-US" sz="2400" b="0" dirty="0" smtClean="0">
                          <a:effectLst/>
                          <a:latin typeface="+mn-lt"/>
                          <a:ea typeface="Times New Roman" panose="02020603050405020304" pitchFamily="18" charset="0"/>
                          <a:cs typeface="Times New Roman" panose="02020603050405020304" pitchFamily="18" charset="0"/>
                        </a:rPr>
                        <a:t> </a:t>
                      </a:r>
                      <a:r>
                        <a:rPr lang="en-US" sz="2400" b="0" dirty="0">
                          <a:effectLst/>
                          <a:latin typeface="+mn-lt"/>
                          <a:ea typeface="Times New Roman" panose="02020603050405020304" pitchFamily="18" charset="0"/>
                          <a:cs typeface="Times New Roman" panose="02020603050405020304" pitchFamily="18" charset="0"/>
                        </a:rPr>
                        <a:t>the </a:t>
                      </a:r>
                      <a:r>
                        <a:rPr lang="en-US" sz="2400" b="0" dirty="0" err="1">
                          <a:effectLst/>
                          <a:latin typeface="+mn-lt"/>
                          <a:ea typeface="Times New Roman" panose="02020603050405020304" pitchFamily="18" charset="0"/>
                          <a:cs typeface="Times New Roman" panose="02020603050405020304" pitchFamily="18" charset="0"/>
                        </a:rPr>
                        <a:t>viewshed</a:t>
                      </a:r>
                      <a:r>
                        <a:rPr lang="en-US" sz="2400" b="0" dirty="0">
                          <a:effectLst/>
                          <a:latin typeface="+mn-lt"/>
                          <a:ea typeface="Times New Roman" panose="02020603050405020304" pitchFamily="18" charset="0"/>
                          <a:cs typeface="Times New Roman" panose="02020603050405020304" pitchFamily="18" charset="0"/>
                        </a:rPr>
                        <a:t> </a:t>
                      </a:r>
                      <a:r>
                        <a:rPr lang="en-US" sz="2400" b="0" dirty="0" smtClean="0">
                          <a:effectLst/>
                          <a:latin typeface="+mn-lt"/>
                          <a:ea typeface="Times New Roman" panose="02020603050405020304" pitchFamily="18" charset="0"/>
                          <a:cs typeface="Times New Roman" panose="02020603050405020304" pitchFamily="18" charset="0"/>
                        </a:rPr>
                        <a:t>map</a:t>
                      </a:r>
                      <a:r>
                        <a:rPr lang="en-US" sz="2400" b="0" baseline="0" dirty="0" smtClean="0">
                          <a:effectLst/>
                          <a:latin typeface="+mn-lt"/>
                          <a:ea typeface="Times New Roman" panose="02020603050405020304" pitchFamily="18" charset="0"/>
                          <a:cs typeface="Times New Roman" panose="02020603050405020304" pitchFamily="18" charset="0"/>
                        </a:rPr>
                        <a:t> </a:t>
                      </a:r>
                      <a:r>
                        <a:rPr lang="en-US" sz="2400" b="0" dirty="0" smtClean="0">
                          <a:effectLst/>
                          <a:latin typeface="+mn-lt"/>
                          <a:ea typeface="Times New Roman" panose="02020603050405020304" pitchFamily="18" charset="0"/>
                          <a:cs typeface="Times New Roman" panose="02020603050405020304" pitchFamily="18" charset="0"/>
                        </a:rPr>
                        <a:t>to </a:t>
                      </a:r>
                      <a:r>
                        <a:rPr lang="en-US" sz="2400" b="0" dirty="0">
                          <a:effectLst/>
                          <a:latin typeface="+mn-lt"/>
                          <a:ea typeface="Times New Roman" panose="02020603050405020304" pitchFamily="18" charset="0"/>
                          <a:cs typeface="Times New Roman" panose="02020603050405020304" pitchFamily="18" charset="0"/>
                        </a:rPr>
                        <a:t>have arrows directed at Fisherman Bay and </a:t>
                      </a:r>
                      <a:r>
                        <a:rPr lang="en-US" sz="2400" b="0" dirty="0" smtClean="0">
                          <a:effectLst/>
                          <a:latin typeface="+mn-lt"/>
                          <a:ea typeface="Times New Roman" panose="02020603050405020304" pitchFamily="18" charset="0"/>
                          <a:cs typeface="Times New Roman" panose="02020603050405020304" pitchFamily="18" charset="0"/>
                        </a:rPr>
                        <a:t>make all </a:t>
                      </a:r>
                      <a:r>
                        <a:rPr lang="en-US" sz="2400" b="0" dirty="0">
                          <a:effectLst/>
                          <a:latin typeface="+mn-lt"/>
                          <a:ea typeface="Times New Roman" panose="02020603050405020304" pitchFamily="18" charset="0"/>
                          <a:cs typeface="Times New Roman" panose="02020603050405020304" pitchFamily="18" charset="0"/>
                        </a:rPr>
                        <a:t>of the </a:t>
                      </a:r>
                      <a:r>
                        <a:rPr lang="en-US" sz="2400" b="0" dirty="0" err="1">
                          <a:effectLst/>
                          <a:latin typeface="+mn-lt"/>
                          <a:ea typeface="Times New Roman" panose="02020603050405020304" pitchFamily="18" charset="0"/>
                          <a:cs typeface="Times New Roman" panose="02020603050405020304" pitchFamily="18" charset="0"/>
                        </a:rPr>
                        <a:t>viewshed</a:t>
                      </a:r>
                      <a:r>
                        <a:rPr lang="en-US" sz="2400" b="0" dirty="0">
                          <a:effectLst/>
                          <a:latin typeface="+mn-lt"/>
                          <a:ea typeface="Times New Roman" panose="02020603050405020304" pitchFamily="18" charset="0"/>
                          <a:cs typeface="Times New Roman" panose="02020603050405020304" pitchFamily="18" charset="0"/>
                        </a:rPr>
                        <a:t> highlights </a:t>
                      </a:r>
                      <a:r>
                        <a:rPr lang="en-US" sz="2400" b="0" baseline="0" dirty="0" smtClean="0">
                          <a:effectLst/>
                          <a:latin typeface="+mn-lt"/>
                          <a:ea typeface="Times New Roman" panose="02020603050405020304" pitchFamily="18" charset="0"/>
                          <a:cs typeface="Times New Roman" panose="02020603050405020304" pitchFamily="18" charset="0"/>
                        </a:rPr>
                        <a:t> blue, </a:t>
                      </a:r>
                      <a:r>
                        <a:rPr lang="en-US" sz="2400" b="0" dirty="0" smtClean="0">
                          <a:effectLst/>
                          <a:latin typeface="+mn-lt"/>
                          <a:ea typeface="Times New Roman" panose="02020603050405020304" pitchFamily="18" charset="0"/>
                          <a:cs typeface="Times New Roman" panose="02020603050405020304" pitchFamily="18" charset="0"/>
                        </a:rPr>
                        <a:t>the </a:t>
                      </a:r>
                      <a:r>
                        <a:rPr lang="en-US" sz="2400" b="0" dirty="0">
                          <a:effectLst/>
                          <a:latin typeface="+mn-lt"/>
                          <a:ea typeface="Times New Roman" panose="02020603050405020304" pitchFamily="18" charset="0"/>
                          <a:cs typeface="Times New Roman" panose="02020603050405020304" pitchFamily="18" charset="0"/>
                        </a:rPr>
                        <a:t>same </a:t>
                      </a:r>
                      <a:r>
                        <a:rPr lang="en-US" sz="2400" b="0" dirty="0" smtClean="0">
                          <a:effectLst/>
                          <a:latin typeface="+mn-lt"/>
                          <a:ea typeface="Times New Roman" panose="02020603050405020304" pitchFamily="18" charset="0"/>
                          <a:cs typeface="Times New Roman" panose="02020603050405020304" pitchFamily="18" charset="0"/>
                        </a:rPr>
                        <a:t>color.</a:t>
                      </a:r>
                      <a:endParaRPr lang="en-US" sz="2400" b="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81413454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40202888"/>
              </p:ext>
            </p:extLst>
          </p:nvPr>
        </p:nvGraphicFramePr>
        <p:xfrm>
          <a:off x="704088" y="2039112"/>
          <a:ext cx="10101071" cy="662623"/>
        </p:xfrm>
        <a:graphic>
          <a:graphicData uri="http://schemas.openxmlformats.org/drawingml/2006/table">
            <a:tbl>
              <a:tblPr firstRow="1" firstCol="1" bandRow="1">
                <a:tableStyleId>{8799B23B-EC83-4686-B30A-512413B5E67A}</a:tableStyleId>
              </a:tblPr>
              <a:tblGrid>
                <a:gridCol w="550312">
                  <a:extLst>
                    <a:ext uri="{9D8B030D-6E8A-4147-A177-3AD203B41FA5}">
                      <a16:colId xmlns:a16="http://schemas.microsoft.com/office/drawing/2014/main" val="2505331229"/>
                    </a:ext>
                  </a:extLst>
                </a:gridCol>
                <a:gridCol w="4924510">
                  <a:extLst>
                    <a:ext uri="{9D8B030D-6E8A-4147-A177-3AD203B41FA5}">
                      <a16:colId xmlns:a16="http://schemas.microsoft.com/office/drawing/2014/main" val="3046760368"/>
                    </a:ext>
                  </a:extLst>
                </a:gridCol>
                <a:gridCol w="4626249">
                  <a:extLst>
                    <a:ext uri="{9D8B030D-6E8A-4147-A177-3AD203B41FA5}">
                      <a16:colId xmlns:a16="http://schemas.microsoft.com/office/drawing/2014/main" val="2261122485"/>
                    </a:ext>
                  </a:extLst>
                </a:gridCol>
              </a:tblGrid>
              <a:tr h="662623">
                <a:tc>
                  <a:txBody>
                    <a:bodyPr/>
                    <a:lstStyle/>
                    <a:p>
                      <a:pPr marL="0" marR="0" algn="ctr">
                        <a:lnSpc>
                          <a:spcPct val="107000"/>
                        </a:lnSpc>
                        <a:spcBef>
                          <a:spcPts val="0"/>
                        </a:spcBef>
                        <a:spcAft>
                          <a:spcPts val="0"/>
                        </a:spcAft>
                      </a:pPr>
                      <a:r>
                        <a:rPr lang="en-US" sz="1400" dirty="0">
                          <a:effectLst/>
                        </a:rPr>
                        <a:t> </a:t>
                      </a:r>
                      <a:endParaRPr lang="en-US" sz="1400" dirty="0" smtClean="0">
                        <a:effectLst/>
                      </a:endParaRPr>
                    </a:p>
                    <a:p>
                      <a:pPr marL="0" marR="0" algn="ctr">
                        <a:lnSpc>
                          <a:spcPct val="107000"/>
                        </a:lnSpc>
                        <a:spcBef>
                          <a:spcPts val="0"/>
                        </a:spcBef>
                        <a:spcAft>
                          <a:spcPts val="0"/>
                        </a:spcAft>
                      </a:pPr>
                      <a:r>
                        <a:rPr lang="en-US" sz="1400" dirty="0" smtClean="0">
                          <a:effectLst/>
                        </a:rPr>
                        <a:t>23</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Commenter's Suggested Changes  </a:t>
                      </a:r>
                      <a:r>
                        <a:rPr lang="en-US" sz="2000" dirty="0" smtClean="0">
                          <a:effectLst/>
                        </a:rPr>
                        <a:t>-Verbal - Multiple</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LVPRC  Recommendation  October 12, 2018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4286622"/>
                  </a:ext>
                </a:extLst>
              </a:tr>
            </a:tbl>
          </a:graphicData>
        </a:graphic>
      </p:graphicFrame>
    </p:spTree>
    <p:extLst>
      <p:ext uri="{BB962C8B-B14F-4D97-AF65-F5344CB8AC3E}">
        <p14:creationId xmlns:p14="http://schemas.microsoft.com/office/powerpoint/2010/main" val="43291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CD2876-4B70-4846-86E8-CB411FDA9844}" type="slidenum">
              <a:rPr lang="en-US" smtClean="0"/>
              <a:t>37</a:t>
            </a:fld>
            <a:endParaRPr lang="en-US" dirty="0"/>
          </a:p>
        </p:txBody>
      </p:sp>
      <p:pic>
        <p:nvPicPr>
          <p:cNvPr id="6146" name="Picture 2" descr="C:\Users\lindak\AppData\Local\Microsoft\Windows\Temporary Internet Files\Content.Outlook\35RF7ANJ\IMG_257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563" y="1828800"/>
            <a:ext cx="2645833" cy="1981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147" name="Picture 3" descr="C:\Users\lindak\AppData\Local\Microsoft\Windows\Temporary Internet Files\Content.Outlook\35RF7ANJ\IMG_258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4019758"/>
            <a:ext cx="1748028" cy="2268552"/>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6148" name="Picture 4" descr="C:\Users\lindak\AppData\Local\Microsoft\Windows\Temporary Internet Files\Content.Outlook\35RF7ANJ\IMG_258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6375" y="2207096"/>
            <a:ext cx="2718991" cy="362532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indak\AppData\Local\Microsoft\Windows\Temporary Internet Files\Content.Outlook\35RF7ANJ\IMG_2578.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828800"/>
            <a:ext cx="2743200" cy="1981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 name="Picture 2" descr="C:\Users\lindak\AppData\Local\Microsoft\Windows\Temporary Internet Files\Content.Outlook\35RF7ANJ\IMG_2599.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5650" y="4450644"/>
            <a:ext cx="2726746" cy="179069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216152" y="757269"/>
            <a:ext cx="9601199" cy="861774"/>
          </a:xfrm>
          <a:prstGeom prst="rect">
            <a:avLst/>
          </a:prstGeom>
        </p:spPr>
        <p:txBody>
          <a:bodyPr wrap="square">
            <a:spAutoFit/>
          </a:bodyPr>
          <a:lstStyle/>
          <a:p>
            <a:r>
              <a:rPr lang="en-US" sz="5000" dirty="0">
                <a:latin typeface="+mj-lt"/>
              </a:rPr>
              <a:t>Lopez Village </a:t>
            </a:r>
            <a:r>
              <a:rPr lang="en-US" sz="5000" dirty="0" smtClean="0">
                <a:latin typeface="+mj-lt"/>
              </a:rPr>
              <a:t>Plan</a:t>
            </a:r>
            <a:endParaRPr lang="en-US" sz="5000" dirty="0">
              <a:latin typeface="+mj-lt"/>
            </a:endParaRPr>
          </a:p>
        </p:txBody>
      </p:sp>
    </p:spTree>
    <p:extLst>
      <p:ext uri="{BB962C8B-B14F-4D97-AF65-F5344CB8AC3E}">
        <p14:creationId xmlns:p14="http://schemas.microsoft.com/office/powerpoint/2010/main" val="93119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3192"/>
            <a:ext cx="10972800" cy="1143000"/>
          </a:xfrm>
        </p:spPr>
        <p:txBody>
          <a:bodyPr/>
          <a:lstStyle/>
          <a:p>
            <a:r>
              <a:rPr lang="en-US" dirty="0" smtClean="0"/>
              <a:t>Comment Review</a:t>
            </a:r>
            <a:endParaRPr lang="en-US" dirty="0"/>
          </a:p>
        </p:txBody>
      </p:sp>
      <p:sp>
        <p:nvSpPr>
          <p:cNvPr id="3" name="Content Placeholder 2"/>
          <p:cNvSpPr>
            <a:spLocks noGrp="1"/>
          </p:cNvSpPr>
          <p:nvPr>
            <p:ph idx="1"/>
          </p:nvPr>
        </p:nvSpPr>
        <p:spPr>
          <a:xfrm>
            <a:off x="609600" y="2026920"/>
            <a:ext cx="10972800" cy="4389120"/>
          </a:xfrm>
        </p:spPr>
        <p:txBody>
          <a:bodyPr>
            <a:noAutofit/>
          </a:bodyPr>
          <a:lstStyle/>
          <a:p>
            <a:r>
              <a:rPr lang="en-US" sz="2800" dirty="0" smtClean="0"/>
              <a:t>Staff reviewed comments and summarized for the LVPRC</a:t>
            </a:r>
          </a:p>
          <a:p>
            <a:pPr marL="0" indent="0">
              <a:buNone/>
            </a:pPr>
            <a:endParaRPr lang="en-US" sz="1400" dirty="0" smtClean="0"/>
          </a:p>
          <a:p>
            <a:r>
              <a:rPr lang="en-US" sz="2800" dirty="0" smtClean="0"/>
              <a:t>Met with the LVPRC on October 12, 2018</a:t>
            </a:r>
          </a:p>
          <a:p>
            <a:pPr marL="0" indent="0">
              <a:buNone/>
            </a:pPr>
            <a:endParaRPr lang="en-US" sz="1600" dirty="0" smtClean="0"/>
          </a:p>
          <a:p>
            <a:r>
              <a:rPr lang="en-US" sz="2800" dirty="0" smtClean="0"/>
              <a:t>Both September 7 and October staff report contains LVPRC recommendations</a:t>
            </a:r>
          </a:p>
          <a:p>
            <a:pPr marL="0" indent="0">
              <a:buNone/>
            </a:pPr>
            <a:endParaRPr lang="en-US" sz="1600" dirty="0" smtClean="0"/>
          </a:p>
          <a:p>
            <a:r>
              <a:rPr lang="en-US" sz="2800" dirty="0" smtClean="0"/>
              <a:t>Staff consolidated proposed changes identified in the September and October staff reports in this presentation</a:t>
            </a:r>
            <a:endParaRPr lang="en-US" sz="2800" dirty="0"/>
          </a:p>
        </p:txBody>
      </p:sp>
    </p:spTree>
    <p:extLst>
      <p:ext uri="{BB962C8B-B14F-4D97-AF65-F5344CB8AC3E}">
        <p14:creationId xmlns:p14="http://schemas.microsoft.com/office/powerpoint/2010/main" val="336256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0576" y="938784"/>
            <a:ext cx="1097280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sz="5600" dirty="0" smtClean="0"/>
              <a:t>Next</a:t>
            </a:r>
            <a:r>
              <a:rPr lang="en-US" sz="5600" dirty="0" smtClean="0">
                <a:latin typeface="+mn-lt"/>
              </a:rPr>
              <a:t> steps</a:t>
            </a:r>
            <a:r>
              <a:rPr lang="en-US" sz="5400" dirty="0">
                <a:solidFill>
                  <a:srgbClr val="FF0000"/>
                </a:solidFill>
              </a:rPr>
              <a:t/>
            </a:r>
            <a:br>
              <a:rPr lang="en-US" sz="5400" dirty="0">
                <a:solidFill>
                  <a:srgbClr val="FF0000"/>
                </a:solidFill>
              </a:rPr>
            </a:br>
            <a:endParaRPr lang="en-US" dirty="0"/>
          </a:p>
        </p:txBody>
      </p:sp>
      <p:sp>
        <p:nvSpPr>
          <p:cNvPr id="2" name="Content Placeholder 1"/>
          <p:cNvSpPr>
            <a:spLocks noGrp="1"/>
          </p:cNvSpPr>
          <p:nvPr>
            <p:ph idx="1"/>
          </p:nvPr>
        </p:nvSpPr>
        <p:spPr>
          <a:xfrm>
            <a:off x="969264" y="1610868"/>
            <a:ext cx="10442448" cy="4389120"/>
          </a:xfrm>
        </p:spPr>
        <p:txBody>
          <a:bodyPr>
            <a:noAutofit/>
          </a:bodyPr>
          <a:lstStyle/>
          <a:p>
            <a:pPr marL="0" indent="0" algn="ctr">
              <a:buNone/>
            </a:pPr>
            <a:endParaRPr lang="en-US" sz="900" b="1" dirty="0" smtClean="0">
              <a:solidFill>
                <a:schemeClr val="accent6"/>
              </a:solidFill>
              <a:latin typeface="+mj-lt"/>
            </a:endParaRPr>
          </a:p>
          <a:p>
            <a:pPr marL="0" indent="0" algn="ctr">
              <a:buNone/>
            </a:pPr>
            <a:endParaRPr lang="en-US" sz="800" b="1" dirty="0" smtClean="0">
              <a:solidFill>
                <a:schemeClr val="accent6"/>
              </a:solidFill>
              <a:latin typeface="+mj-lt"/>
            </a:endParaRPr>
          </a:p>
          <a:p>
            <a:pPr>
              <a:buFont typeface="Arial" panose="020B0604020202020204" pitchFamily="34" charset="0"/>
              <a:buChar char="•"/>
            </a:pPr>
            <a:r>
              <a:rPr lang="en-US" sz="2800" dirty="0" smtClean="0"/>
              <a:t>Planning Commission: </a:t>
            </a:r>
            <a:r>
              <a:rPr lang="en-US" sz="2800" dirty="0"/>
              <a:t>M</a:t>
            </a:r>
            <a:r>
              <a:rPr lang="en-US" sz="2800" dirty="0" smtClean="0"/>
              <a:t>ake recommendation to Council</a:t>
            </a:r>
          </a:p>
          <a:p>
            <a:pPr marL="0" indent="0">
              <a:buNone/>
            </a:pPr>
            <a:endParaRPr lang="en-US" sz="1600" dirty="0" smtClean="0"/>
          </a:p>
          <a:p>
            <a:pPr>
              <a:buFont typeface="Arial" panose="020B0604020202020204" pitchFamily="34" charset="0"/>
              <a:buChar char="•"/>
            </a:pPr>
            <a:r>
              <a:rPr lang="en-US" sz="2800" dirty="0" smtClean="0"/>
              <a:t>Staff prepares PC recommended drafts</a:t>
            </a:r>
          </a:p>
          <a:p>
            <a:pPr>
              <a:buFont typeface="Arial" panose="020B0604020202020204" pitchFamily="34" charset="0"/>
              <a:buChar char="•"/>
            </a:pPr>
            <a:endParaRPr lang="en-US" sz="1600" dirty="0" smtClean="0"/>
          </a:p>
          <a:p>
            <a:pPr>
              <a:buFont typeface="Arial" panose="020B0604020202020204" pitchFamily="34" charset="0"/>
              <a:buChar char="•"/>
            </a:pPr>
            <a:r>
              <a:rPr lang="en-US" sz="2800" dirty="0" smtClean="0"/>
              <a:t>Staff briefs Council and prepares SEPA/Ordinance</a:t>
            </a:r>
          </a:p>
          <a:p>
            <a:pPr marL="0" indent="0">
              <a:buNone/>
            </a:pPr>
            <a:endParaRPr lang="en-US" sz="1600" dirty="0" smtClean="0"/>
          </a:p>
          <a:p>
            <a:pPr>
              <a:buFont typeface="Arial" panose="020B0604020202020204" pitchFamily="34" charset="0"/>
              <a:buChar char="•"/>
            </a:pPr>
            <a:r>
              <a:rPr lang="en-US" sz="2800" dirty="0" smtClean="0"/>
              <a:t>All proposed changes specifically advertised</a:t>
            </a:r>
          </a:p>
          <a:p>
            <a:pPr marL="0" indent="0">
              <a:buNone/>
            </a:pPr>
            <a:endParaRPr lang="en-US" sz="1600" dirty="0" smtClean="0"/>
          </a:p>
          <a:p>
            <a:pPr>
              <a:buFont typeface="Arial" panose="020B0604020202020204" pitchFamily="34" charset="0"/>
              <a:buChar char="•"/>
            </a:pPr>
            <a:r>
              <a:rPr lang="en-US" sz="2800" dirty="0" smtClean="0"/>
              <a:t>Final County Council public hearing and consideration</a:t>
            </a:r>
          </a:p>
          <a:p>
            <a:pPr marL="0" indent="0" algn="ctr">
              <a:buNone/>
            </a:pPr>
            <a:r>
              <a:rPr lang="en-US" sz="2400" dirty="0">
                <a:solidFill>
                  <a:srgbClr val="FF0000"/>
                </a:solidFill>
              </a:rPr>
              <a:t> </a:t>
            </a:r>
            <a:endParaRPr lang="en-US" sz="2400" dirty="0" smtClean="0">
              <a:solidFill>
                <a:srgbClr val="FF0000"/>
              </a:solidFill>
            </a:endParaRPr>
          </a:p>
          <a:p>
            <a:pPr marL="0" indent="0" algn="ctr">
              <a:buNone/>
            </a:pPr>
            <a:r>
              <a:rPr lang="en-US" sz="2400" dirty="0">
                <a:solidFill>
                  <a:srgbClr val="FF0000"/>
                </a:solidFill>
              </a:rPr>
              <a:t> </a:t>
            </a:r>
          </a:p>
          <a:p>
            <a:pPr marL="0" indent="0">
              <a:buNone/>
            </a:pPr>
            <a:r>
              <a:rPr lang="en-US" sz="3200" dirty="0">
                <a:solidFill>
                  <a:srgbClr val="FF0000"/>
                </a:solidFill>
              </a:rPr>
              <a:t> </a:t>
            </a:r>
          </a:p>
          <a:p>
            <a:pPr marL="0" indent="0">
              <a:buNone/>
            </a:pPr>
            <a:endParaRPr lang="en-US" sz="2000" dirty="0" smtClean="0">
              <a:solidFill>
                <a:srgbClr val="FF0000"/>
              </a:solidFill>
            </a:endParaRPr>
          </a:p>
          <a:p>
            <a:pPr marL="0" indent="0">
              <a:buNone/>
            </a:pPr>
            <a:endParaRPr lang="en-US" sz="2000" dirty="0">
              <a:solidFill>
                <a:srgbClr val="FF0000"/>
              </a:solidFill>
            </a:endParaRPr>
          </a:p>
        </p:txBody>
      </p:sp>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4904"/>
            <a:ext cx="10972800" cy="1143000"/>
          </a:xfrm>
        </p:spPr>
        <p:txBody>
          <a:bodyPr/>
          <a:lstStyle/>
          <a:p>
            <a:r>
              <a:rPr lang="en-US" dirty="0" smtClean="0"/>
              <a:t> Suggested deliberation process</a:t>
            </a:r>
            <a:endParaRPr lang="en-US" dirty="0"/>
          </a:p>
        </p:txBody>
      </p:sp>
      <p:sp>
        <p:nvSpPr>
          <p:cNvPr id="3" name="Content Placeholder 2"/>
          <p:cNvSpPr>
            <a:spLocks noGrp="1"/>
          </p:cNvSpPr>
          <p:nvPr>
            <p:ph idx="1"/>
          </p:nvPr>
        </p:nvSpPr>
        <p:spPr>
          <a:xfrm>
            <a:off x="609600" y="1801368"/>
            <a:ext cx="10972800" cy="4654296"/>
          </a:xfrm>
        </p:spPr>
        <p:txBody>
          <a:bodyPr>
            <a:normAutofit fontScale="92500" lnSpcReduction="10000"/>
          </a:bodyPr>
          <a:lstStyle/>
          <a:p>
            <a:endParaRPr lang="en-US" dirty="0" smtClean="0"/>
          </a:p>
          <a:p>
            <a:r>
              <a:rPr lang="en-US" sz="2800" dirty="0" smtClean="0"/>
              <a:t>General questions/answers</a:t>
            </a:r>
          </a:p>
          <a:p>
            <a:pPr marL="0" indent="0">
              <a:buNone/>
            </a:pPr>
            <a:endParaRPr lang="en-US" sz="2800" dirty="0" smtClean="0"/>
          </a:p>
          <a:p>
            <a:r>
              <a:rPr lang="en-US" sz="2800" dirty="0" smtClean="0"/>
              <a:t>Give due consideration to LVPRC expertise and recommendation</a:t>
            </a:r>
          </a:p>
          <a:p>
            <a:pPr marL="0" indent="0">
              <a:buNone/>
            </a:pPr>
            <a:endParaRPr lang="en-US" sz="2800" dirty="0" smtClean="0"/>
          </a:p>
          <a:p>
            <a:r>
              <a:rPr lang="en-US" sz="2800" dirty="0" smtClean="0"/>
              <a:t>Review staff and LVPRC recommended changes</a:t>
            </a:r>
          </a:p>
          <a:p>
            <a:pPr marL="0" indent="0">
              <a:buNone/>
            </a:pPr>
            <a:endParaRPr lang="en-US" sz="2800" dirty="0" smtClean="0"/>
          </a:p>
          <a:p>
            <a:r>
              <a:rPr lang="en-US" sz="2800" dirty="0" smtClean="0"/>
              <a:t>Discuss other Planning Commission changes</a:t>
            </a:r>
          </a:p>
          <a:p>
            <a:pPr marL="0" indent="0">
              <a:buNone/>
            </a:pPr>
            <a:endParaRPr lang="en-US" sz="2800" dirty="0" smtClean="0"/>
          </a:p>
          <a:p>
            <a:r>
              <a:rPr lang="en-US" sz="2800" dirty="0" smtClean="0"/>
              <a:t>Make recommendation</a:t>
            </a:r>
            <a:endParaRPr lang="en-US" sz="2800" dirty="0"/>
          </a:p>
        </p:txBody>
      </p:sp>
    </p:spTree>
    <p:extLst>
      <p:ext uri="{BB962C8B-B14F-4D97-AF65-F5344CB8AC3E}">
        <p14:creationId xmlns:p14="http://schemas.microsoft.com/office/powerpoint/2010/main" val="1478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624" y="356616"/>
            <a:ext cx="10972800" cy="1143000"/>
          </a:xfrm>
        </p:spPr>
        <p:txBody>
          <a:bodyPr/>
          <a:lstStyle/>
          <a:p>
            <a:r>
              <a:rPr lang="en-US" dirty="0" smtClean="0"/>
              <a:t>Review of Proposed Changes </a:t>
            </a:r>
            <a:endParaRPr lang="en-US" dirty="0"/>
          </a:p>
        </p:txBody>
      </p:sp>
      <p:sp>
        <p:nvSpPr>
          <p:cNvPr id="3" name="Content Placeholder 2"/>
          <p:cNvSpPr>
            <a:spLocks noGrp="1"/>
          </p:cNvSpPr>
          <p:nvPr>
            <p:ph idx="1"/>
          </p:nvPr>
        </p:nvSpPr>
        <p:spPr>
          <a:xfrm>
            <a:off x="609600" y="1737360"/>
            <a:ext cx="10972800" cy="4587240"/>
          </a:xfrm>
        </p:spPr>
        <p:txBody>
          <a:bodyPr>
            <a:noAutofit/>
          </a:bodyPr>
          <a:lstStyle/>
          <a:p>
            <a:pPr marL="0" indent="0">
              <a:buNone/>
            </a:pPr>
            <a:endParaRPr lang="en-US" sz="100" dirty="0" smtClean="0"/>
          </a:p>
          <a:p>
            <a:pPr marL="0" indent="0">
              <a:buNone/>
            </a:pPr>
            <a:r>
              <a:rPr lang="en-US" sz="2800" dirty="0"/>
              <a:t>R</a:t>
            </a:r>
            <a:r>
              <a:rPr lang="en-US" sz="2800" dirty="0" smtClean="0"/>
              <a:t>eview staff and LVPRC proposed changes  outlined in the September and October staff reports:</a:t>
            </a:r>
          </a:p>
          <a:p>
            <a:pPr marL="0" indent="0">
              <a:buNone/>
            </a:pPr>
            <a:endParaRPr lang="en-US" sz="1400" dirty="0" smtClean="0"/>
          </a:p>
          <a:p>
            <a:endParaRPr lang="en-US" sz="300" dirty="0"/>
          </a:p>
          <a:p>
            <a:r>
              <a:rPr lang="en-US" sz="2400" dirty="0">
                <a:hlinkClick r:id="rId2"/>
              </a:rPr>
              <a:t>https://</a:t>
            </a:r>
            <a:r>
              <a:rPr lang="en-US" sz="2400" dirty="0" smtClean="0">
                <a:hlinkClick r:id="rId2"/>
              </a:rPr>
              <a:t>www.sanjuanco.com/DocumentCenter/View/16868/2018-09-07_Staff-Report-for-Lopez-Village-Plan-Public-Hearing-on-09-21-18</a:t>
            </a:r>
            <a:endParaRPr lang="en-US" sz="2400" dirty="0" smtClean="0"/>
          </a:p>
          <a:p>
            <a:endParaRPr lang="en-US" sz="1400" dirty="0"/>
          </a:p>
          <a:p>
            <a:r>
              <a:rPr lang="en-US" sz="2400" dirty="0">
                <a:hlinkClick r:id="rId3"/>
              </a:rPr>
              <a:t>https://</a:t>
            </a:r>
            <a:r>
              <a:rPr lang="en-US" sz="2400" dirty="0" smtClean="0">
                <a:hlinkClick r:id="rId3"/>
              </a:rPr>
              <a:t>www.sanjuanco.com/DocumentCenter/View/17102/2018-10-15_DCD_Kuller_Staff_Rep_LVPlan_PC_10-26-18</a:t>
            </a:r>
            <a:endParaRPr lang="en-US" sz="2400" dirty="0" smtClean="0"/>
          </a:p>
          <a:p>
            <a:endParaRPr lang="en-US" sz="600" dirty="0"/>
          </a:p>
          <a:p>
            <a:pPr marL="0" indent="0" algn="ctr">
              <a:spcBef>
                <a:spcPts val="0"/>
              </a:spcBef>
              <a:buNone/>
            </a:pPr>
            <a:endParaRPr lang="en-US" sz="2400" dirty="0" smtClean="0"/>
          </a:p>
          <a:p>
            <a:pPr marL="0" indent="0" algn="ctr">
              <a:spcBef>
                <a:spcPts val="0"/>
              </a:spcBef>
              <a:buNone/>
            </a:pPr>
            <a:r>
              <a:rPr lang="en-US" sz="2400" dirty="0" smtClean="0"/>
              <a:t>Proposed changes are presented on the following slides. </a:t>
            </a:r>
          </a:p>
          <a:p>
            <a:pPr marL="0" indent="0" algn="ctr">
              <a:spcBef>
                <a:spcPts val="0"/>
              </a:spcBef>
              <a:buNone/>
            </a:pPr>
            <a:r>
              <a:rPr lang="en-US" sz="2400" dirty="0" smtClean="0"/>
              <a:t>If multiple people made the same comment, it is presented once.</a:t>
            </a:r>
            <a:endParaRPr lang="en-US" sz="2400" dirty="0"/>
          </a:p>
        </p:txBody>
      </p:sp>
    </p:spTree>
    <p:extLst>
      <p:ext uri="{BB962C8B-B14F-4D97-AF65-F5344CB8AC3E}">
        <p14:creationId xmlns:p14="http://schemas.microsoft.com/office/powerpoint/2010/main" val="87748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184" y="310896"/>
            <a:ext cx="10972800" cy="1143000"/>
          </a:xfrm>
        </p:spPr>
        <p:txBody>
          <a:bodyPr>
            <a:normAutofit fontScale="90000"/>
          </a:bodyPr>
          <a:lstStyle/>
          <a:p>
            <a:r>
              <a:rPr lang="en-US" dirty="0" smtClean="0"/>
              <a:t>Staff and LVPRC Recommendations</a:t>
            </a:r>
            <a:endParaRPr lang="en-US" dirty="0"/>
          </a:p>
        </p:txBody>
      </p:sp>
      <p:sp>
        <p:nvSpPr>
          <p:cNvPr id="3" name="Content Placeholder 2"/>
          <p:cNvSpPr>
            <a:spLocks noGrp="1"/>
          </p:cNvSpPr>
          <p:nvPr>
            <p:ph idx="1"/>
          </p:nvPr>
        </p:nvSpPr>
        <p:spPr>
          <a:xfrm>
            <a:off x="609600" y="1728216"/>
            <a:ext cx="10972800" cy="4596384"/>
          </a:xfrm>
        </p:spPr>
        <p:txBody>
          <a:bodyPr>
            <a:normAutofit fontScale="92500" lnSpcReduction="20000"/>
          </a:bodyPr>
          <a:lstStyle/>
          <a:p>
            <a:pPr marL="0" indent="0">
              <a:buNone/>
            </a:pPr>
            <a:r>
              <a:rPr lang="en-US" b="1" dirty="0" smtClean="0"/>
              <a:t>Map changes in Draft Plan</a:t>
            </a:r>
          </a:p>
          <a:p>
            <a:pPr marL="0" indent="0">
              <a:buNone/>
            </a:pPr>
            <a:endParaRPr lang="en-US" sz="1800" b="1" dirty="0" smtClean="0"/>
          </a:p>
          <a:p>
            <a:pPr lvl="0"/>
            <a:r>
              <a:rPr lang="en-US" dirty="0"/>
              <a:t>Map 2 Tree Planting </a:t>
            </a:r>
            <a:r>
              <a:rPr lang="en-US" dirty="0" smtClean="0"/>
              <a:t>- revised with an </a:t>
            </a:r>
            <a:r>
              <a:rPr lang="en-US" dirty="0"/>
              <a:t>insert of the </a:t>
            </a:r>
            <a:r>
              <a:rPr lang="en-US" dirty="0" smtClean="0"/>
              <a:t>UGA, </a:t>
            </a:r>
            <a:r>
              <a:rPr lang="en-US" dirty="0" smtClean="0">
                <a:solidFill>
                  <a:srgbClr val="FF0000"/>
                </a:solidFill>
              </a:rPr>
              <a:t>Page 25 </a:t>
            </a:r>
          </a:p>
          <a:p>
            <a:pPr marL="0" lvl="0" indent="0">
              <a:buNone/>
            </a:pPr>
            <a:endParaRPr lang="en-US" sz="1700" dirty="0"/>
          </a:p>
          <a:p>
            <a:pPr lvl="0"/>
            <a:r>
              <a:rPr lang="en-US" dirty="0"/>
              <a:t>Map 7 Connectivity </a:t>
            </a:r>
            <a:r>
              <a:rPr lang="en-US" dirty="0" smtClean="0"/>
              <a:t>- revised with an </a:t>
            </a:r>
            <a:r>
              <a:rPr lang="en-US" dirty="0"/>
              <a:t>insert of the UGA and to extend the paths on Fisherman Bay and Lopez roads to the </a:t>
            </a:r>
            <a:r>
              <a:rPr lang="en-US" dirty="0" smtClean="0"/>
              <a:t>UGA extent, </a:t>
            </a:r>
            <a:r>
              <a:rPr lang="en-US" dirty="0" smtClean="0">
                <a:solidFill>
                  <a:srgbClr val="FF0000"/>
                </a:solidFill>
              </a:rPr>
              <a:t>Page 46</a:t>
            </a:r>
          </a:p>
          <a:p>
            <a:pPr marL="0" lvl="0" indent="0">
              <a:buNone/>
            </a:pPr>
            <a:endParaRPr lang="en-US" sz="1700" dirty="0" smtClean="0"/>
          </a:p>
          <a:p>
            <a:pPr lvl="0"/>
            <a:r>
              <a:rPr lang="en-US" dirty="0" smtClean="0"/>
              <a:t>Map 8 Parking </a:t>
            </a:r>
            <a:r>
              <a:rPr lang="en-US" dirty="0"/>
              <a:t>Entitlement Area </a:t>
            </a:r>
            <a:r>
              <a:rPr lang="en-US" dirty="0" smtClean="0"/>
              <a:t>Map, </a:t>
            </a:r>
            <a:r>
              <a:rPr lang="en-US" dirty="0">
                <a:solidFill>
                  <a:srgbClr val="FF0000"/>
                </a:solidFill>
              </a:rPr>
              <a:t>Page </a:t>
            </a:r>
            <a:r>
              <a:rPr lang="en-US" dirty="0" smtClean="0">
                <a:solidFill>
                  <a:srgbClr val="FF0000"/>
                </a:solidFill>
              </a:rPr>
              <a:t>48 </a:t>
            </a:r>
          </a:p>
          <a:p>
            <a:pPr marL="804863" lvl="0" indent="-457200">
              <a:buFont typeface="Wingdings" panose="05000000000000000000" pitchFamily="2" charset="2"/>
              <a:buChar char="Ø"/>
            </a:pPr>
            <a:r>
              <a:rPr lang="en-US" dirty="0"/>
              <a:t>I</a:t>
            </a:r>
            <a:r>
              <a:rPr lang="en-US" dirty="0" smtClean="0"/>
              <a:t>nclude </a:t>
            </a:r>
            <a:r>
              <a:rPr lang="en-US" dirty="0"/>
              <a:t>an insert of the </a:t>
            </a:r>
            <a:r>
              <a:rPr lang="en-US" dirty="0" smtClean="0"/>
              <a:t>UGA (October 15th </a:t>
            </a:r>
            <a:r>
              <a:rPr lang="en-US" dirty="0"/>
              <a:t>staff </a:t>
            </a:r>
            <a:r>
              <a:rPr lang="en-US" dirty="0" smtClean="0"/>
              <a:t>report)</a:t>
            </a:r>
          </a:p>
          <a:p>
            <a:pPr marL="804863" indent="-457200">
              <a:buFont typeface="Wingdings" panose="05000000000000000000" pitchFamily="2" charset="2"/>
              <a:buChar char="Ø"/>
            </a:pPr>
            <a:r>
              <a:rPr lang="en-US" dirty="0" smtClean="0"/>
              <a:t>Re-label </a:t>
            </a:r>
            <a:r>
              <a:rPr lang="en-US" dirty="0"/>
              <a:t>the original </a:t>
            </a:r>
            <a:r>
              <a:rPr lang="en-US" dirty="0" smtClean="0"/>
              <a:t>map to </a:t>
            </a:r>
            <a:r>
              <a:rPr lang="en-US" dirty="0"/>
              <a:t>(8)(a) </a:t>
            </a:r>
            <a:r>
              <a:rPr lang="en-US" dirty="0" smtClean="0"/>
              <a:t>and add map (8</a:t>
            </a:r>
            <a:r>
              <a:rPr lang="en-US" dirty="0"/>
              <a:t>)(b) (parallel parking</a:t>
            </a:r>
            <a:r>
              <a:rPr lang="en-US" dirty="0" smtClean="0"/>
              <a:t>)</a:t>
            </a:r>
            <a:endParaRPr lang="en-US" dirty="0"/>
          </a:p>
          <a:p>
            <a:pPr marL="804863" lvl="0" indent="-457200">
              <a:buFont typeface="Wingdings" panose="05000000000000000000" pitchFamily="2" charset="2"/>
              <a:buChar char="Ø"/>
            </a:pPr>
            <a:r>
              <a:rPr lang="en-US" dirty="0" smtClean="0"/>
              <a:t>to </a:t>
            </a:r>
            <a:r>
              <a:rPr lang="en-US" dirty="0"/>
              <a:t>allow flexibility for </a:t>
            </a:r>
            <a:r>
              <a:rPr lang="en-US" dirty="0" err="1"/>
              <a:t>stormwater</a:t>
            </a:r>
            <a:r>
              <a:rPr lang="en-US" dirty="0"/>
              <a:t> </a:t>
            </a:r>
            <a:r>
              <a:rPr lang="en-US" dirty="0" smtClean="0"/>
              <a:t>improvements </a:t>
            </a:r>
          </a:p>
          <a:p>
            <a:pPr marL="804863" lvl="0" indent="-457200">
              <a:buFont typeface="Wingdings" panose="05000000000000000000" pitchFamily="2" charset="2"/>
              <a:buChar char="Ø"/>
            </a:pPr>
            <a:r>
              <a:rPr lang="en-US" dirty="0" smtClean="0"/>
              <a:t>Amend the text on </a:t>
            </a:r>
            <a:r>
              <a:rPr lang="en-US" dirty="0" smtClean="0">
                <a:solidFill>
                  <a:srgbClr val="FF0000"/>
                </a:solidFill>
              </a:rPr>
              <a:t>Page 47 </a:t>
            </a:r>
            <a:r>
              <a:rPr lang="en-US" dirty="0" smtClean="0"/>
              <a:t>to </a:t>
            </a:r>
            <a:r>
              <a:rPr lang="en-US" dirty="0"/>
              <a:t>reflect the additional </a:t>
            </a:r>
            <a:r>
              <a:rPr lang="en-US" dirty="0" smtClean="0"/>
              <a:t>map</a:t>
            </a:r>
          </a:p>
          <a:p>
            <a:pPr marL="804863" lvl="0" indent="-457200">
              <a:buFont typeface="Wingdings" panose="05000000000000000000" pitchFamily="2" charset="2"/>
              <a:buChar char="Ø"/>
            </a:pPr>
            <a:r>
              <a:rPr lang="en-US" dirty="0" smtClean="0"/>
              <a:t>Correct name in list of maps to Parking Plan with Entitlement Area</a:t>
            </a:r>
            <a:endParaRPr lang="en-US" dirty="0"/>
          </a:p>
          <a:p>
            <a:endParaRPr lang="en-US" dirty="0"/>
          </a:p>
        </p:txBody>
      </p:sp>
    </p:spTree>
    <p:extLst>
      <p:ext uri="{BB962C8B-B14F-4D97-AF65-F5344CB8AC3E}">
        <p14:creationId xmlns:p14="http://schemas.microsoft.com/office/powerpoint/2010/main" val="274964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6522"/>
            <a:ext cx="10972800" cy="1143000"/>
          </a:xfrm>
        </p:spPr>
        <p:txBody>
          <a:bodyPr>
            <a:normAutofit/>
          </a:bodyPr>
          <a:lstStyle/>
          <a:p>
            <a:r>
              <a:rPr lang="en-US" dirty="0" smtClean="0"/>
              <a:t>Staff Recommendations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Map changes in Draft Plan</a:t>
            </a:r>
          </a:p>
          <a:p>
            <a:pPr marL="0" indent="0">
              <a:buNone/>
            </a:pPr>
            <a:endParaRPr lang="en-US" b="1" dirty="0" smtClean="0"/>
          </a:p>
          <a:p>
            <a:pPr marL="0" indent="0">
              <a:buNone/>
            </a:pPr>
            <a:r>
              <a:rPr lang="en-US" dirty="0" smtClean="0"/>
              <a:t>Do not split TPN 251550011000 </a:t>
            </a:r>
            <a:r>
              <a:rPr lang="en-US" dirty="0"/>
              <a:t>located </a:t>
            </a:r>
            <a:endParaRPr lang="en-US" dirty="0" smtClean="0"/>
          </a:p>
          <a:p>
            <a:pPr marL="0" indent="0">
              <a:buNone/>
            </a:pPr>
            <a:r>
              <a:rPr lang="en-US" dirty="0" smtClean="0"/>
              <a:t>at </a:t>
            </a:r>
            <a:r>
              <a:rPr lang="en-US" dirty="0"/>
              <a:t>315 Lopez Road </a:t>
            </a:r>
            <a:r>
              <a:rPr lang="en-US" dirty="0" smtClean="0"/>
              <a:t> into two land use</a:t>
            </a:r>
          </a:p>
          <a:p>
            <a:pPr marL="0" indent="0">
              <a:buNone/>
            </a:pPr>
            <a:r>
              <a:rPr lang="en-US" dirty="0" smtClean="0"/>
              <a:t>designations: Village Commercial and </a:t>
            </a:r>
          </a:p>
          <a:p>
            <a:pPr marL="0" indent="0">
              <a:buNone/>
            </a:pPr>
            <a:r>
              <a:rPr lang="en-US" dirty="0"/>
              <a:t>I</a:t>
            </a:r>
            <a:r>
              <a:rPr lang="en-US" dirty="0" smtClean="0"/>
              <a:t>nstitutional </a:t>
            </a:r>
          </a:p>
          <a:p>
            <a:pPr marL="0" indent="0">
              <a:buNone/>
            </a:pPr>
            <a:endParaRPr lang="en-US" dirty="0" smtClean="0"/>
          </a:p>
          <a:p>
            <a:pPr marL="0" indent="0">
              <a:buNone/>
            </a:pPr>
            <a:r>
              <a:rPr lang="en-US" dirty="0" smtClean="0"/>
              <a:t>For more details:</a:t>
            </a:r>
          </a:p>
          <a:p>
            <a:pPr marL="0" indent="0">
              <a:buNone/>
            </a:pPr>
            <a:r>
              <a:rPr lang="en-US" dirty="0" smtClean="0"/>
              <a:t>See September staff report </a:t>
            </a:r>
            <a:r>
              <a:rPr lang="en-US" dirty="0"/>
              <a:t>P</a:t>
            </a:r>
            <a:r>
              <a:rPr lang="en-US" dirty="0" smtClean="0"/>
              <a:t>age 2)</a:t>
            </a:r>
          </a:p>
          <a:p>
            <a:endParaRPr lang="en-US" dirty="0" smtClean="0"/>
          </a:p>
          <a:p>
            <a:pPr marL="0" indent="0">
              <a:buNone/>
            </a:pPr>
            <a:r>
              <a:rPr lang="en-US" dirty="0" smtClean="0"/>
              <a:t> </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t="34200"/>
          <a:stretch/>
        </p:blipFill>
        <p:spPr bwMode="auto">
          <a:xfrm>
            <a:off x="7025640" y="1967484"/>
            <a:ext cx="4172712" cy="4325111"/>
          </a:xfrm>
          <a:prstGeom prst="rect">
            <a:avLst/>
          </a:prstGeom>
          <a:ln>
            <a:solidFill>
              <a:schemeClr val="tx2"/>
            </a:solidFill>
          </a:ln>
          <a:extLst>
            <a:ext uri="{53640926-AAD7-44D8-BBD7-CCE9431645EC}">
              <a14:shadowObscured xmlns:a14="http://schemas.microsoft.com/office/drawing/2010/main"/>
            </a:ext>
          </a:extLst>
        </p:spPr>
      </p:pic>
      <p:sp>
        <p:nvSpPr>
          <p:cNvPr id="5" name="Right Arrow 4"/>
          <p:cNvSpPr/>
          <p:nvPr/>
        </p:nvSpPr>
        <p:spPr>
          <a:xfrm>
            <a:off x="7141464" y="2295144"/>
            <a:ext cx="649224" cy="201168"/>
          </a:xfrm>
          <a:prstGeom prst="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21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946</TotalTime>
  <Words>1835</Words>
  <Application>Microsoft Office PowerPoint</Application>
  <PresentationFormat>Widescreen</PresentationFormat>
  <Paragraphs>359</Paragraphs>
  <Slides>37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Century Gothic</vt:lpstr>
      <vt:lpstr>Palatino Linotype</vt:lpstr>
      <vt:lpstr>Times New Roman</vt:lpstr>
      <vt:lpstr>TimesNewRomanPS-BoldMT</vt:lpstr>
      <vt:lpstr>Wingdings</vt:lpstr>
      <vt:lpstr>Wingdings 2</vt:lpstr>
      <vt:lpstr>Presentation on brainstorming</vt:lpstr>
      <vt:lpstr>Draft Lopez Village Plan, Development Regulations, Standard Plans and Implementation Plan  October 26, 2018 Planning Commission Continuation of September 21, 2018 Public Hearing and Deliberations   Project Website: https://www.sanjuanco.com/909/Lopez-Village-Subarea-Plan   </vt:lpstr>
      <vt:lpstr>Presentation Overview</vt:lpstr>
      <vt:lpstr>Presentation Overview</vt:lpstr>
      <vt:lpstr>Comment Review</vt:lpstr>
      <vt:lpstr>     Next steps </vt:lpstr>
      <vt:lpstr> Suggested deliberation process</vt:lpstr>
      <vt:lpstr>Review of Proposed Changes </vt:lpstr>
      <vt:lpstr>Staff and LVPRC Recommendations</vt:lpstr>
      <vt:lpstr>Staff Recommendations</vt:lpstr>
      <vt:lpstr>Consistency Changes – Page 21</vt:lpstr>
      <vt:lpstr>Correction</vt:lpstr>
      <vt:lpstr>    Correct political sign  code</vt:lpstr>
      <vt:lpstr>Mobile food vending units.</vt:lpstr>
      <vt:lpstr>Road and Driveway Regulations</vt:lpstr>
      <vt:lpstr>Road and Driveway Regulations</vt:lpstr>
      <vt:lpstr>Road and Driveway Regulations</vt:lpstr>
      <vt:lpstr>Road and Driveway Regulations</vt:lpstr>
      <vt:lpstr>Road and Driveway Regulations</vt:lpstr>
      <vt:lpstr>Standard Plans</vt:lpstr>
      <vt:lpstr>PowerPoint Presentation</vt:lpstr>
      <vt:lpstr>PowerPoint Presentation</vt:lpstr>
      <vt:lpstr>Implementation Plan Revisions</vt:lpstr>
      <vt:lpstr>General LVPRC Recommendations</vt:lpstr>
      <vt:lpstr>LVPRC Feedback On Sept. Hearing</vt:lpstr>
      <vt:lpstr>LVPRC Feedback On Sept. Hearing</vt:lpstr>
      <vt:lpstr>LVPRC Feedback On Sept. Hearing</vt:lpstr>
      <vt:lpstr>LVPRC Feedback On Sept. Hearing</vt:lpstr>
      <vt:lpstr>LVPRC Feedback On Sept. Hearing</vt:lpstr>
      <vt:lpstr>LVPRC Feedback On Sept. Hearing</vt:lpstr>
      <vt:lpstr>LVPRC Feedback On Sept. Hearing</vt:lpstr>
      <vt:lpstr>LVPRC Feedback On Sept. Hearing</vt:lpstr>
      <vt:lpstr>LVPRC Feedback On Sept. Hearing</vt:lpstr>
      <vt:lpstr>LVPRC Feedback On Sept. Hearing</vt:lpstr>
      <vt:lpstr>LVPRC Feedback On Sept. Hearing</vt:lpstr>
      <vt:lpstr>LVPRC Feedback On Sept. Hearing</vt:lpstr>
      <vt:lpstr>LVPRC Feedback On Sept. Hearing</vt:lpstr>
      <vt:lpstr>PowerPoint Presentation</vt:lpstr>
    </vt:vector>
  </TitlesOfParts>
  <Company>San Juan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Lopez Village Subarea Plan Update   August 17, 2018 Joint Briefing County Council and Planning Commission</dc:title>
  <dc:creator>Linda Ann Kuller</dc:creator>
  <cp:lastModifiedBy>Linda Ann Kuller</cp:lastModifiedBy>
  <cp:revision>116</cp:revision>
  <cp:lastPrinted>2018-10-24T17:42:42Z</cp:lastPrinted>
  <dcterms:created xsi:type="dcterms:W3CDTF">2018-08-16T17:44:07Z</dcterms:created>
  <dcterms:modified xsi:type="dcterms:W3CDTF">2018-10-26T20:06:53Z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