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8" r:id="rId4"/>
    <p:sldId id="284" r:id="rId5"/>
    <p:sldId id="260" r:id="rId6"/>
    <p:sldId id="283" r:id="rId7"/>
    <p:sldId id="261" r:id="rId8"/>
    <p:sldId id="262" r:id="rId9"/>
    <p:sldId id="265" r:id="rId10"/>
    <p:sldId id="282" r:id="rId11"/>
    <p:sldId id="274" r:id="rId12"/>
    <p:sldId id="278" r:id="rId13"/>
    <p:sldId id="263" r:id="rId14"/>
    <p:sldId id="287" r:id="rId15"/>
    <p:sldId id="275" r:id="rId16"/>
    <p:sldId id="297" r:id="rId17"/>
    <p:sldId id="289" r:id="rId18"/>
    <p:sldId id="292" r:id="rId19"/>
    <p:sldId id="290" r:id="rId20"/>
    <p:sldId id="286" r:id="rId21"/>
    <p:sldId id="268" r:id="rId22"/>
    <p:sldId id="271" r:id="rId23"/>
    <p:sldId id="294" r:id="rId24"/>
    <p:sldId id="298" r:id="rId25"/>
    <p:sldId id="264" r:id="rId26"/>
    <p:sldId id="270" r:id="rId27"/>
    <p:sldId id="277" r:id="rId28"/>
    <p:sldId id="272" r:id="rId29"/>
    <p:sldId id="273" r:id="rId30"/>
    <p:sldId id="279" r:id="rId31"/>
    <p:sldId id="295" r:id="rId32"/>
    <p:sldId id="296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Coray" initials="CC" lastIdx="10" clrIdx="0">
    <p:extLst>
      <p:ext uri="{19B8F6BF-5375-455C-9EA6-DF929625EA0E}">
        <p15:presenceInfo xmlns:p15="http://schemas.microsoft.com/office/powerpoint/2012/main" userId="S-1-5-21-2026328644-1262122772-950742929-18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4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B36F65-4CC3-44AE-8006-8C97DB8D9AD2}" type="datetimeFigureOut">
              <a:rPr lang="en-US" smtClean="0"/>
              <a:t>7/18/2019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9CDBAC-2BAA-4EDB-8C49-8D5BC12E7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anjuanco.com/1306/Comprehensive-Plan-Element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671804"/>
            <a:ext cx="7766936" cy="2080584"/>
          </a:xfrm>
        </p:spPr>
        <p:txBody>
          <a:bodyPr anchor="t"/>
          <a:lstStyle/>
          <a:p>
            <a:pPr algn="ctr"/>
            <a:r>
              <a:rPr lang="en-US" sz="3800" dirty="0" smtClean="0"/>
              <a:t>San Juan County </a:t>
            </a:r>
            <a:br>
              <a:rPr lang="en-US" sz="3800" dirty="0" smtClean="0"/>
            </a:br>
            <a:r>
              <a:rPr lang="en-US" sz="3800" dirty="0" smtClean="0"/>
              <a:t>Comprehensive Plan Update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Transportation Element (TE) Preliminary Briefing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511765"/>
            <a:ext cx="7766936" cy="161844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SJC Planning Commission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July 19, 2019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July 5, 2019 staff report: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2"/>
              </a:rPr>
              <a:t>https://www.sanjuanco.com/1306/Comprehensive-Plan-Elements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6" descr="Friday Harbor Ferry Lanes-Lot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0" y="2542591"/>
            <a:ext cx="2700890" cy="17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lindak\AppData\Local\Microsoft\Windows\Temporary Internet Files\Content.IE5\H8HIH0ZE\MP9004074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93" y="2486608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C:\Users\lindak\AppData\Local\Microsoft\Windows\Temporary Internet Files\Content.Outlook\35RF7ANJ\100_1589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77" y="2542591"/>
            <a:ext cx="27432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6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Level of Service (LOS) and Concurrency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LOS Standards - WA Dept. </a:t>
            </a:r>
            <a:r>
              <a:rPr lang="en-US" b="1" dirty="0"/>
              <a:t>of </a:t>
            </a:r>
            <a:r>
              <a:rPr lang="en-US" b="1" dirty="0" smtClean="0"/>
              <a:t>Commerce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i="1" dirty="0" smtClean="0"/>
              <a:t>Your </a:t>
            </a:r>
            <a:r>
              <a:rPr lang="en-US" b="1" i="1" dirty="0"/>
              <a:t>Community’s Transportation </a:t>
            </a:r>
            <a:r>
              <a:rPr lang="en-US" b="1" i="1" dirty="0" smtClean="0"/>
              <a:t>System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2035464"/>
            <a:ext cx="9204768" cy="297750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0">
              <a:buNone/>
            </a:pPr>
            <a:r>
              <a:rPr lang="en-US" sz="2400" dirty="0" smtClean="0"/>
              <a:t>LOS </a:t>
            </a:r>
            <a:r>
              <a:rPr lang="en-US" sz="2400" dirty="0"/>
              <a:t>standards translate transportation and land use goals and policies into specific, measureable operational expectations. </a:t>
            </a:r>
            <a:endParaRPr lang="en-US" sz="2400" dirty="0" smtClean="0"/>
          </a:p>
          <a:p>
            <a:pPr marL="457200" indent="0">
              <a:buNone/>
            </a:pPr>
            <a:endParaRPr lang="en-US" sz="1200" dirty="0" smtClean="0"/>
          </a:p>
          <a:p>
            <a:pPr marL="457200" indent="0">
              <a:buNone/>
            </a:pPr>
            <a:r>
              <a:rPr lang="en-US" sz="2400" dirty="0" smtClean="0"/>
              <a:t>Methods used </a:t>
            </a:r>
            <a:r>
              <a:rPr lang="en-US" sz="2400" dirty="0"/>
              <a:t>to measure </a:t>
            </a:r>
            <a:r>
              <a:rPr lang="en-US" sz="2400" dirty="0" smtClean="0"/>
              <a:t>and </a:t>
            </a:r>
            <a:r>
              <a:rPr lang="en-US" sz="2400" dirty="0"/>
              <a:t>maintain adopted LOS standards </a:t>
            </a:r>
            <a:r>
              <a:rPr lang="en-US" sz="2400" dirty="0" smtClean="0"/>
              <a:t>reflect </a:t>
            </a:r>
            <a:r>
              <a:rPr lang="en-US" sz="2400" dirty="0"/>
              <a:t>values and policy decisions </a:t>
            </a:r>
            <a:r>
              <a:rPr lang="en-US" sz="2400" dirty="0" smtClean="0"/>
              <a:t>based </a:t>
            </a:r>
            <a:r>
              <a:rPr lang="en-US" sz="2400" dirty="0"/>
              <a:t>on public participation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0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98" y="746584"/>
            <a:ext cx="8596668" cy="1320800"/>
          </a:xfrm>
        </p:spPr>
        <p:txBody>
          <a:bodyPr/>
          <a:lstStyle/>
          <a:p>
            <a:r>
              <a:rPr lang="en-US" dirty="0"/>
              <a:t>Growth Management </a:t>
            </a:r>
            <a:r>
              <a:rPr lang="en-US" dirty="0" smtClean="0"/>
              <a:t>Act: </a:t>
            </a:r>
            <a:r>
              <a:rPr lang="en-US" dirty="0"/>
              <a:t>LOS Standards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00" y="2143357"/>
            <a:ext cx="9146308" cy="47146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pPr>
              <a:spcBef>
                <a:spcPts val="0"/>
              </a:spcBef>
            </a:pPr>
            <a:r>
              <a:rPr lang="en-US" sz="2600" dirty="0"/>
              <a:t> </a:t>
            </a:r>
            <a:r>
              <a:rPr lang="en-US" sz="2600" dirty="0" smtClean="0"/>
              <a:t>They should: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indent="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576263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reflect goals: access</a:t>
            </a:r>
            <a:r>
              <a:rPr lang="en-US" sz="2600" dirty="0"/>
              <a:t>, mobility, </a:t>
            </a:r>
            <a:r>
              <a:rPr lang="en-US" sz="2600" dirty="0" smtClean="0"/>
              <a:t>or capacity, &amp; land use.</a:t>
            </a:r>
          </a:p>
          <a:p>
            <a:pPr marL="576263" indent="-228600">
              <a:buFont typeface="Wingdings" panose="05000000000000000000" pitchFamily="2" charset="2"/>
              <a:buChar char="§"/>
              <a:tabLst>
                <a:tab pos="576263" algn="l"/>
              </a:tabLst>
            </a:pPr>
            <a:r>
              <a:rPr lang="en-US" sz="2600" dirty="0" smtClean="0"/>
              <a:t>balance </a:t>
            </a:r>
            <a:r>
              <a:rPr lang="en-US" sz="2600" dirty="0"/>
              <a:t>community character, funding </a:t>
            </a:r>
            <a:r>
              <a:rPr lang="en-US" sz="2600" dirty="0" smtClean="0"/>
              <a:t>capacity </a:t>
            </a:r>
            <a:r>
              <a:rPr lang="en-US" sz="2600" dirty="0"/>
              <a:t>&amp;</a:t>
            </a:r>
            <a:r>
              <a:rPr lang="en-US" sz="2600" dirty="0" smtClean="0"/>
              <a:t> expectations.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sz="2600" dirty="0"/>
              <a:t>They are used to identify future system </a:t>
            </a:r>
            <a:r>
              <a:rPr lang="en-US" sz="2600" dirty="0" smtClean="0"/>
              <a:t>needs.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38" y="464614"/>
            <a:ext cx="8596668" cy="1320800"/>
          </a:xfrm>
        </p:spPr>
        <p:txBody>
          <a:bodyPr/>
          <a:lstStyle/>
          <a:p>
            <a:r>
              <a:rPr lang="en-US" dirty="0"/>
              <a:t>Growth Management </a:t>
            </a:r>
            <a:r>
              <a:rPr lang="en-US" dirty="0" smtClean="0"/>
              <a:t>Act: LOS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226" y="1525276"/>
            <a:ext cx="9656878" cy="47146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00" b="1" dirty="0" smtClean="0"/>
          </a:p>
          <a:p>
            <a:pPr>
              <a:spcBef>
                <a:spcPts val="0"/>
              </a:spcBef>
            </a:pPr>
            <a:r>
              <a:rPr lang="en-US" sz="2600" b="1" dirty="0" smtClean="0"/>
              <a:t>LOS Required: </a:t>
            </a:r>
            <a:r>
              <a:rPr lang="en-US" sz="2600" dirty="0" smtClean="0"/>
              <a:t>Locally </a:t>
            </a:r>
            <a:r>
              <a:rPr lang="en-US" sz="2600" dirty="0"/>
              <a:t>owned arterial </a:t>
            </a:r>
            <a:r>
              <a:rPr lang="en-US" sz="2600" dirty="0" smtClean="0"/>
              <a:t>streets &amp; transit.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00" dirty="0" smtClean="0"/>
          </a:p>
          <a:p>
            <a:pPr>
              <a:spcBef>
                <a:spcPts val="0"/>
              </a:spcBef>
            </a:pPr>
            <a:r>
              <a:rPr lang="en-US" sz="2600" b="1" dirty="0" smtClean="0"/>
              <a:t>GMA </a:t>
            </a:r>
            <a:r>
              <a:rPr lang="en-US" sz="2600" b="1" dirty="0"/>
              <a:t>does </a:t>
            </a:r>
            <a:r>
              <a:rPr lang="en-US" sz="2600" b="1" dirty="0" smtClean="0"/>
              <a:t>not: </a:t>
            </a:r>
            <a:r>
              <a:rPr lang="en-US" sz="2600" dirty="0" smtClean="0"/>
              <a:t>mandate a specific LOS </a:t>
            </a:r>
            <a:r>
              <a:rPr lang="en-US" sz="2600" dirty="0"/>
              <a:t>or </a:t>
            </a:r>
            <a:r>
              <a:rPr lang="en-US" sz="2600" dirty="0" smtClean="0"/>
              <a:t>how to measure it.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 smtClean="0"/>
          </a:p>
          <a:p>
            <a:pPr>
              <a:spcBef>
                <a:spcPts val="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Local policy choice</a:t>
            </a:r>
            <a:r>
              <a:rPr lang="en-US" sz="2600" b="1" dirty="0"/>
              <a:t>: </a:t>
            </a:r>
            <a:r>
              <a:rPr lang="en-US" sz="2600" dirty="0" smtClean="0"/>
              <a:t>intersection </a:t>
            </a:r>
            <a:r>
              <a:rPr lang="en-US" sz="2600" dirty="0"/>
              <a:t>LOS in UGAs. </a:t>
            </a: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600" b="1" dirty="0" smtClean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12" y="4074130"/>
            <a:ext cx="4678712" cy="2062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4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Service Standards -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18" y="1930400"/>
            <a:ext cx="9701106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LOS is a performance indicator.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400" dirty="0" smtClean="0"/>
              <a:t>It rates service quality from </a:t>
            </a:r>
            <a:r>
              <a:rPr lang="en-US" sz="2400" dirty="0"/>
              <a:t>A (best) to F (</a:t>
            </a:r>
            <a:r>
              <a:rPr lang="en-US" sz="2400" dirty="0" smtClean="0"/>
              <a:t>worst).</a:t>
            </a:r>
          </a:p>
          <a:p>
            <a:endParaRPr lang="en-US" sz="700" dirty="0" smtClean="0"/>
          </a:p>
          <a:p>
            <a:r>
              <a:rPr lang="en-US" sz="2400" dirty="0" smtClean="0"/>
              <a:t>LOS helps people to </a:t>
            </a:r>
            <a:r>
              <a:rPr lang="en-US" sz="2400" dirty="0"/>
              <a:t>identify problems </a:t>
            </a:r>
            <a:r>
              <a:rPr lang="en-US" sz="2400" dirty="0" smtClean="0"/>
              <a:t>&amp; prioritize </a:t>
            </a:r>
            <a:r>
              <a:rPr lang="en-US" sz="2400" dirty="0"/>
              <a:t>improvements. </a:t>
            </a:r>
            <a:endParaRPr lang="en-US" sz="2400" dirty="0" smtClean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400" dirty="0" smtClean="0"/>
              <a:t>Urban areas have </a:t>
            </a:r>
            <a:r>
              <a:rPr lang="en-US" sz="2400" dirty="0"/>
              <a:t>different LOS standards than </a:t>
            </a:r>
            <a:r>
              <a:rPr lang="en-US" sz="2400" dirty="0" smtClean="0"/>
              <a:t>rural areas.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48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11" y="582168"/>
            <a:ext cx="9426786" cy="13208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Roadway Level </a:t>
            </a:r>
            <a:r>
              <a:rPr lang="en-US" b="1" dirty="0"/>
              <a:t>of </a:t>
            </a:r>
            <a:r>
              <a:rPr lang="en-US" b="1" dirty="0" smtClean="0"/>
              <a:t>Service Standards:</a:t>
            </a:r>
            <a:br>
              <a:rPr lang="en-US" b="1" dirty="0" smtClean="0"/>
            </a:br>
            <a:r>
              <a:rPr lang="en-US" sz="3100" dirty="0"/>
              <a:t>T</a:t>
            </a:r>
            <a:r>
              <a:rPr lang="en-US" sz="3100" dirty="0" smtClean="0"/>
              <a:t>ool </a:t>
            </a:r>
            <a:r>
              <a:rPr lang="en-US" sz="3100" dirty="0"/>
              <a:t>used to assess, plan </a:t>
            </a:r>
            <a:r>
              <a:rPr lang="en-US" sz="3100" dirty="0" smtClean="0"/>
              <a:t>&amp; design </a:t>
            </a:r>
            <a:r>
              <a:rPr lang="en-US" sz="3100" dirty="0"/>
              <a:t>improved </a:t>
            </a:r>
            <a:r>
              <a:rPr lang="en-US" sz="3100" dirty="0" smtClean="0"/>
              <a:t>facilities 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11" y="2197165"/>
            <a:ext cx="9426786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Uses </a:t>
            </a:r>
            <a:r>
              <a:rPr lang="en-US" sz="2400" dirty="0"/>
              <a:t>data to measure </a:t>
            </a:r>
            <a:r>
              <a:rPr lang="en-US" sz="2400" dirty="0" smtClean="0"/>
              <a:t>traffic conditions over a range of operational conditions.</a:t>
            </a:r>
          </a:p>
          <a:p>
            <a:pPr marL="0" indent="0">
              <a:buNone/>
            </a:pPr>
            <a:endParaRPr lang="en-US" sz="300" dirty="0" smtClean="0"/>
          </a:p>
          <a:p>
            <a:r>
              <a:rPr lang="en-US" sz="2400" dirty="0" smtClean="0"/>
              <a:t>Considers factors like speed </a:t>
            </a:r>
            <a:r>
              <a:rPr lang="en-US" sz="2400" dirty="0"/>
              <a:t>and travel time, freedom to maneuver, traffic interruptions, </a:t>
            </a:r>
            <a:r>
              <a:rPr lang="en-US" sz="2400" dirty="0" smtClean="0"/>
              <a:t>and comfort.  </a:t>
            </a:r>
          </a:p>
          <a:p>
            <a:pPr marL="0" indent="0">
              <a:buNone/>
            </a:pPr>
            <a:endParaRPr lang="en-US" sz="5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18" y="4870858"/>
            <a:ext cx="6539294" cy="1626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7552" y="4388754"/>
            <a:ext cx="281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 Appendix 6, Page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1320800"/>
          </a:xfrm>
        </p:spPr>
        <p:txBody>
          <a:bodyPr/>
          <a:lstStyle/>
          <a:p>
            <a:r>
              <a:rPr lang="en-US" dirty="0" smtClean="0"/>
              <a:t>Roadway Level of Service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65147"/>
            <a:ext cx="8311218" cy="48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5" y="511919"/>
            <a:ext cx="10672837" cy="11508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Intersection Level of Service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How long </a:t>
            </a:r>
            <a:r>
              <a:rPr lang="en-US" dirty="0" smtClean="0">
                <a:solidFill>
                  <a:srgbClr val="FF0000"/>
                </a:solidFill>
              </a:rPr>
              <a:t>does i</a:t>
            </a:r>
            <a:r>
              <a:rPr lang="en-US" dirty="0" smtClean="0">
                <a:solidFill>
                  <a:srgbClr val="FF0000"/>
                </a:solidFill>
              </a:rPr>
              <a:t>t take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cross an </a:t>
            </a:r>
            <a:r>
              <a:rPr lang="en-US" dirty="0">
                <a:solidFill>
                  <a:srgbClr val="FF0000"/>
                </a:solidFill>
              </a:rPr>
              <a:t>intersection?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8987874" cy="3325811"/>
          </a:xfrm>
        </p:spPr>
        <p:txBody>
          <a:bodyPr/>
          <a:lstStyle/>
          <a:p>
            <a:r>
              <a:rPr lang="en-US" sz="2400" dirty="0">
                <a:solidFill>
                  <a:srgbClr val="0A0808"/>
                </a:solidFill>
              </a:rPr>
              <a:t>G</a:t>
            </a:r>
            <a:r>
              <a:rPr lang="en-US" sz="2400" dirty="0" smtClean="0">
                <a:solidFill>
                  <a:srgbClr val="0A0808"/>
                </a:solidFill>
              </a:rPr>
              <a:t>rade intersection operations as </a:t>
            </a:r>
            <a:r>
              <a:rPr lang="en-US" sz="2400" dirty="0">
                <a:solidFill>
                  <a:srgbClr val="0A0808"/>
                </a:solidFill>
              </a:rPr>
              <a:t>A, B, C, D, E, or F based on the amount of time each vehicle has to wait to go through the intersection during a particular hour</a:t>
            </a:r>
            <a:r>
              <a:rPr lang="en-US" sz="2400" dirty="0" smtClean="0">
                <a:solidFill>
                  <a:srgbClr val="0A0808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A0808"/>
              </a:solidFill>
            </a:endParaRPr>
          </a:p>
          <a:p>
            <a:r>
              <a:rPr lang="en-US" sz="2400" dirty="0"/>
              <a:t>Is measured in average vehicle delay time.</a:t>
            </a:r>
            <a:br>
              <a:rPr lang="en-US" sz="2400" dirty="0"/>
            </a:b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A0808"/>
                </a:solidFill>
                <a:latin typeface="Open Sans"/>
              </a:rPr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Level of Service</a:t>
            </a:r>
            <a:br>
              <a:rPr lang="en-US" dirty="0" smtClean="0"/>
            </a:br>
            <a:r>
              <a:rPr lang="en-US" dirty="0" smtClean="0"/>
              <a:t>2000 Highway </a:t>
            </a:r>
            <a:r>
              <a:rPr lang="en-US" dirty="0"/>
              <a:t>C</a:t>
            </a:r>
            <a:r>
              <a:rPr lang="en-US" dirty="0" smtClean="0"/>
              <a:t>apacity Manual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36" y="2267671"/>
            <a:ext cx="8807472" cy="33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289560"/>
            <a:ext cx="8596668" cy="1320800"/>
          </a:xfrm>
        </p:spPr>
        <p:txBody>
          <a:bodyPr/>
          <a:lstStyle/>
          <a:p>
            <a:r>
              <a:rPr lang="en-US" dirty="0" smtClean="0"/>
              <a:t>Intersection Level of Service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" y="1275755"/>
            <a:ext cx="8180832" cy="49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26" y="408432"/>
            <a:ext cx="9115890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Briefing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78" y="1563624"/>
            <a:ext cx="9593618" cy="48097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/>
              <a:t>To prepare you to review updates to the Transportation Element and make future recommendations about transportation goals, policies, and levels of service that will support the </a:t>
            </a:r>
            <a:r>
              <a:rPr lang="en-US" sz="2400" dirty="0"/>
              <a:t>Vision &amp;</a:t>
            </a:r>
            <a:r>
              <a:rPr lang="en-US" sz="2400" dirty="0" smtClean="0"/>
              <a:t> </a:t>
            </a:r>
            <a:r>
              <a:rPr lang="en-US" sz="2400" dirty="0"/>
              <a:t>future land use </a:t>
            </a:r>
            <a:r>
              <a:rPr lang="en-US" sz="2400" dirty="0" smtClean="0"/>
              <a:t>assumptions</a:t>
            </a:r>
            <a:r>
              <a:rPr lang="en-US" sz="2400" dirty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914400" indent="-512763"/>
            <a:r>
              <a:rPr lang="en-US" sz="2200" dirty="0" smtClean="0"/>
              <a:t>Familiarize you with the Transportation Element/Appendices; </a:t>
            </a:r>
          </a:p>
          <a:p>
            <a:pPr marL="914400" indent="-512763"/>
            <a:r>
              <a:rPr lang="en-US" sz="2200" dirty="0" smtClean="0"/>
              <a:t>Inform </a:t>
            </a:r>
            <a:r>
              <a:rPr lang="en-US" sz="2200" dirty="0"/>
              <a:t>you of Growth Management Act </a:t>
            </a:r>
            <a:r>
              <a:rPr lang="en-US" sz="2200" dirty="0" smtClean="0"/>
              <a:t>requirements; </a:t>
            </a:r>
            <a:endParaRPr lang="en-US" sz="2200" dirty="0"/>
          </a:p>
          <a:p>
            <a:pPr marL="914400" indent="-512763"/>
            <a:r>
              <a:rPr lang="en-US" sz="2200" dirty="0" smtClean="0"/>
              <a:t>Provide basic background on Level of Service (LOS</a:t>
            </a:r>
            <a:r>
              <a:rPr lang="en-US" sz="2200" dirty="0" smtClean="0"/>
              <a:t>);</a:t>
            </a:r>
            <a:endParaRPr lang="en-US" sz="2200" dirty="0" smtClean="0"/>
          </a:p>
          <a:p>
            <a:pPr marL="914400" indent="-512763"/>
            <a:r>
              <a:rPr lang="en-US" sz="2200" dirty="0" smtClean="0"/>
              <a:t>Make you aware of: </a:t>
            </a:r>
          </a:p>
          <a:p>
            <a:pPr marL="1143000" indent="-228600">
              <a:buFont typeface="Wingdings" panose="05000000000000000000" pitchFamily="2" charset="2"/>
              <a:buChar char="§"/>
            </a:pPr>
            <a:r>
              <a:rPr lang="en-US" sz="2200" dirty="0" smtClean="0"/>
              <a:t>current policy and code issues;</a:t>
            </a:r>
          </a:p>
          <a:p>
            <a:pPr marL="1143000" indent="-228600">
              <a:buFont typeface="Wingdings" panose="05000000000000000000" pitchFamily="2" charset="2"/>
              <a:buChar char="§"/>
            </a:pPr>
            <a:r>
              <a:rPr lang="en-US" sz="2200" dirty="0"/>
              <a:t>w</a:t>
            </a:r>
            <a:r>
              <a:rPr lang="en-US" sz="2200" dirty="0" smtClean="0"/>
              <a:t>ork progress; and</a:t>
            </a:r>
            <a:endParaRPr lang="en-US" sz="2200" dirty="0"/>
          </a:p>
          <a:p>
            <a:pPr marL="1143000" indent="-228600">
              <a:buFont typeface="Wingdings" panose="05000000000000000000" pitchFamily="2" charset="2"/>
              <a:buChar char="§"/>
            </a:pPr>
            <a:r>
              <a:rPr lang="en-US" sz="2200" dirty="0"/>
              <a:t>n</a:t>
            </a:r>
            <a:r>
              <a:rPr lang="en-US" sz="2200" dirty="0" smtClean="0"/>
              <a:t>ext steps.</a:t>
            </a:r>
          </a:p>
          <a:p>
            <a:pPr marL="1143000" indent="-2286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1143000" indent="-228600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468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3634" cy="1320800"/>
          </a:xfrm>
        </p:spPr>
        <p:txBody>
          <a:bodyPr/>
          <a:lstStyle/>
          <a:p>
            <a:r>
              <a:rPr lang="en-US" dirty="0" smtClean="0"/>
              <a:t>SJC Transportation Element</a:t>
            </a:r>
            <a:br>
              <a:rPr lang="en-US" dirty="0" smtClean="0"/>
            </a:br>
            <a:r>
              <a:rPr lang="en-US" dirty="0" smtClean="0"/>
              <a:t>6.5.C LOS Policies for Land Transportation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923866" cy="4110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2. Establish LOS standards for </a:t>
            </a:r>
            <a:r>
              <a:rPr lang="en-US" sz="2400" dirty="0" smtClean="0">
                <a:solidFill>
                  <a:srgbClr val="FF0000"/>
                </a:solidFill>
              </a:rPr>
              <a:t>collector roads and UGA and Activity Center intersections based on Ave. Annual Daily Traffic volumes (AADT)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3. Establish </a:t>
            </a:r>
            <a:r>
              <a:rPr lang="en-US" sz="2400" dirty="0" smtClean="0">
                <a:solidFill>
                  <a:srgbClr val="FF0000"/>
                </a:solidFill>
              </a:rPr>
              <a:t>LOS D </a:t>
            </a:r>
            <a:r>
              <a:rPr lang="en-US" sz="2400" dirty="0" smtClean="0"/>
              <a:t>as adequate for County collector roads.</a:t>
            </a:r>
            <a:endParaRPr lang="en-US" sz="2400" dirty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/>
              <a:t>P</a:t>
            </a:r>
            <a:r>
              <a:rPr lang="en-US" sz="2400" dirty="0" smtClean="0"/>
              <a:t>eak travel hour when average vehicle  operating speeds drop to 35 MPH, platoon sizes are 5-10 vehicles and 75% of motorists are delayed by congestion or slower vehicles.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2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Adopted Level </a:t>
            </a:r>
            <a:r>
              <a:rPr lang="en-US" b="1" dirty="0"/>
              <a:t>of </a:t>
            </a:r>
            <a:r>
              <a:rPr lang="en-US" b="1" dirty="0" smtClean="0"/>
              <a:t>Service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3937"/>
            <a:ext cx="9335346" cy="4443984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Docks (Types 1 and 2), and </a:t>
            </a:r>
          </a:p>
          <a:p>
            <a:pPr lvl="0"/>
            <a:endParaRPr lang="en-US" sz="600" dirty="0"/>
          </a:p>
          <a:p>
            <a:pPr lvl="0"/>
            <a:r>
              <a:rPr lang="en-US" sz="2400" dirty="0" smtClean="0"/>
              <a:t>Collector </a:t>
            </a:r>
            <a:r>
              <a:rPr lang="en-US" sz="2400" dirty="0"/>
              <a:t>roads </a:t>
            </a:r>
            <a:r>
              <a:rPr lang="en-US" sz="2400" dirty="0" smtClean="0"/>
              <a:t>(2000 </a:t>
            </a:r>
            <a:r>
              <a:rPr lang="en-US" sz="2400" dirty="0"/>
              <a:t>Highway Capacity Manual</a:t>
            </a:r>
            <a:r>
              <a:rPr lang="en-US" sz="2400" dirty="0" smtClean="0"/>
              <a:t>).</a:t>
            </a:r>
          </a:p>
          <a:p>
            <a:pPr marL="0" lvl="0" indent="0">
              <a:buNone/>
            </a:pPr>
            <a:endParaRPr lang="en-US" sz="1100" dirty="0" smtClean="0"/>
          </a:p>
          <a:p>
            <a:r>
              <a:rPr lang="en-US" sz="2400" dirty="0" smtClean="0"/>
              <a:t>SJC </a:t>
            </a:r>
            <a:r>
              <a:rPr lang="en-US" sz="2400" u="sng" dirty="0" smtClean="0">
                <a:solidFill>
                  <a:srgbClr val="FF0000"/>
                </a:solidFill>
              </a:rPr>
              <a:t>has not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adopted LOS standards for SJC intersections</a:t>
            </a:r>
            <a:r>
              <a:rPr lang="en-US" sz="2400" dirty="0"/>
              <a:t>. </a:t>
            </a:r>
          </a:p>
          <a:p>
            <a:pPr marL="0" lvl="0" indent="0">
              <a:buNone/>
            </a:pPr>
            <a:endParaRPr lang="en-US" sz="600" dirty="0"/>
          </a:p>
          <a:p>
            <a:r>
              <a:rPr lang="en-US" sz="2400" dirty="0" smtClean="0"/>
              <a:t>County’s </a:t>
            </a:r>
            <a:r>
              <a:rPr lang="en-US" sz="2400" dirty="0"/>
              <a:t>highway =</a:t>
            </a:r>
            <a:r>
              <a:rPr lang="en-US" sz="2400" dirty="0" smtClean="0"/>
              <a:t> </a:t>
            </a:r>
            <a:r>
              <a:rPr lang="en-US" sz="2400" dirty="0"/>
              <a:t>ferry </a:t>
            </a:r>
            <a:r>
              <a:rPr lang="en-US" sz="2400" dirty="0" smtClean="0"/>
              <a:t>system.  Ferry LOS is set by WA. State.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656" y="4638510"/>
            <a:ext cx="2212848" cy="13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68" y="481584"/>
            <a:ext cx="9253050" cy="1320800"/>
          </a:xfrm>
        </p:spPr>
        <p:txBody>
          <a:bodyPr>
            <a:normAutofit/>
          </a:bodyPr>
          <a:lstStyle/>
          <a:p>
            <a:r>
              <a:rPr lang="en-US" dirty="0"/>
              <a:t>SJCC </a:t>
            </a:r>
            <a:r>
              <a:rPr lang="en-US" dirty="0" smtClean="0"/>
              <a:t>18.60.220: Codifies SJC’s Adopted LOS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434710"/>
              </p:ext>
            </p:extLst>
          </p:nvPr>
        </p:nvGraphicFramePr>
        <p:xfrm>
          <a:off x="756051" y="1445768"/>
          <a:ext cx="7921605" cy="4464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8693">
                  <a:extLst>
                    <a:ext uri="{9D8B030D-6E8A-4147-A177-3AD203B41FA5}">
                      <a16:colId xmlns:a16="http://schemas.microsoft.com/office/drawing/2014/main" val="2224878166"/>
                    </a:ext>
                  </a:extLst>
                </a:gridCol>
                <a:gridCol w="4602912">
                  <a:extLst>
                    <a:ext uri="{9D8B030D-6E8A-4147-A177-3AD203B41FA5}">
                      <a16:colId xmlns:a16="http://schemas.microsoft.com/office/drawing/2014/main" val="1633776505"/>
                    </a:ext>
                  </a:extLst>
                </a:gridCol>
              </a:tblGrid>
              <a:tr h="667949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Table 6.6. Concurrency Requirements for Transportation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Facilities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461744"/>
                  </a:ext>
                </a:extLst>
              </a:tr>
              <a:tr h="63114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Concurrency Facility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Standard for Adequate </a:t>
                      </a:r>
                      <a:endParaRPr lang="en-US" sz="2000" b="1" dirty="0" smtClean="0"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Level </a:t>
                      </a:r>
                      <a:r>
                        <a:rPr lang="en-US" sz="2000" b="1" dirty="0">
                          <a:effectLst/>
                        </a:rPr>
                        <a:t>of Service (LOS)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90649"/>
                  </a:ext>
                </a:extLst>
              </a:tr>
              <a:tr h="423442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Washington State Ferry Service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WSF Level 2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10280"/>
                  </a:ext>
                </a:extLst>
              </a:tr>
              <a:tr h="423442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County Collector Roads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Average Annual Daily Traffic (AADT</a:t>
                      </a:r>
                      <a:r>
                        <a:rPr lang="en-US" sz="1800" b="0" dirty="0" smtClean="0">
                          <a:effectLst/>
                        </a:rPr>
                        <a:t>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432515"/>
                  </a:ext>
                </a:extLst>
              </a:tr>
              <a:tr h="423442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Rolling Terrain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 – 2,790 to 4,380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54575"/>
                  </a:ext>
                </a:extLst>
              </a:tr>
              <a:tr h="423442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Level Terrain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 – 3,500 to 6,170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64389"/>
                  </a:ext>
                </a:extLst>
              </a:tr>
              <a:tr h="658580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County Docks – Type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 – 0.60 to 1.19 lineal feet/seasonally adjusted </a:t>
                      </a:r>
                      <a:r>
                        <a:rPr lang="en-US" sz="1800" b="0" dirty="0" smtClean="0">
                          <a:effectLst/>
                        </a:rPr>
                        <a:t>dwelling </a:t>
                      </a:r>
                      <a:r>
                        <a:rPr lang="en-US" sz="1800" b="0" dirty="0">
                          <a:effectLst/>
                        </a:rPr>
                        <a:t>units in service </a:t>
                      </a:r>
                      <a:r>
                        <a:rPr lang="en-US" sz="1800" b="0" dirty="0" smtClean="0">
                          <a:effectLst/>
                        </a:rPr>
                        <a:t>area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48223"/>
                  </a:ext>
                </a:extLst>
              </a:tr>
              <a:tr h="77323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County Docks -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Type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 – 0.40 to 0.59 lineal feet/seasonally </a:t>
                      </a:r>
                      <a:endParaRPr lang="en-US" sz="1800" b="0" dirty="0" smtClean="0">
                        <a:effectLst/>
                      </a:endParaRPr>
                    </a:p>
                    <a:p>
                      <a:pPr marL="0" marR="0" algn="l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adjusted dwelling </a:t>
                      </a:r>
                      <a:r>
                        <a:rPr lang="en-US" sz="1800" b="0" dirty="0">
                          <a:effectLst/>
                        </a:rPr>
                        <a:t>units in service </a:t>
                      </a:r>
                      <a:r>
                        <a:rPr lang="en-US" sz="1800" b="0" dirty="0" smtClean="0">
                          <a:effectLst/>
                        </a:rPr>
                        <a:t>area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313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1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38" y="27127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County Dock Level of Service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Based on </a:t>
            </a:r>
            <a:r>
              <a:rPr lang="en-US" sz="2200" dirty="0">
                <a:solidFill>
                  <a:srgbClr val="FF0000"/>
                </a:solidFill>
              </a:rPr>
              <a:t>the estimated lineal feet of dock space per occupied housing units within the service area</a:t>
            </a:r>
            <a:r>
              <a:rPr lang="en-US" sz="2700" dirty="0">
                <a:solidFill>
                  <a:srgbClr val="FF0000"/>
                </a:solidFill>
              </a:rPr>
              <a:t/>
            </a:r>
            <a:br>
              <a:rPr lang="en-US" sz="2700" dirty="0">
                <a:solidFill>
                  <a:srgbClr val="FF0000"/>
                </a:solidFill>
              </a:rPr>
            </a:b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38" y="1592072"/>
            <a:ext cx="9536514" cy="5054137"/>
          </a:xfrm>
        </p:spPr>
        <p:txBody>
          <a:bodyPr>
            <a:normAutofit/>
          </a:bodyPr>
          <a:lstStyle/>
          <a:p>
            <a:endParaRPr lang="en-US" sz="100" dirty="0" smtClean="0"/>
          </a:p>
          <a:p>
            <a:r>
              <a:rPr lang="en-US" sz="2400" dirty="0" smtClean="0"/>
              <a:t>Type 1: Docks on ferry served islands which provide primary access for non-ferry served islands;</a:t>
            </a:r>
          </a:p>
          <a:p>
            <a:pPr marL="0" indent="0">
              <a:buNone/>
            </a:pPr>
            <a:endParaRPr lang="en-US" sz="100" dirty="0" smtClean="0"/>
          </a:p>
          <a:p>
            <a:r>
              <a:rPr lang="en-US" sz="2400" dirty="0" smtClean="0"/>
              <a:t>Type 2: Docks on non-ferry served islands with County Roads; and</a:t>
            </a:r>
          </a:p>
          <a:p>
            <a:pPr marL="0" indent="0">
              <a:buNone/>
            </a:pPr>
            <a:endParaRPr lang="en-US" sz="100" dirty="0" smtClean="0"/>
          </a:p>
          <a:p>
            <a:r>
              <a:rPr lang="en-US" sz="2400" dirty="0" smtClean="0"/>
              <a:t>Type 3: Docks that that provide recreational uses or access between ferry-served islands (entire County, no concurrency)</a:t>
            </a:r>
          </a:p>
          <a:p>
            <a:pPr marL="0" indent="0">
              <a:buNone/>
            </a:pPr>
            <a:r>
              <a:rPr lang="en-US" dirty="0" smtClean="0"/>
              <a:t>    TE Appendix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58" y="4577525"/>
            <a:ext cx="8797486" cy="19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8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 Docks </a:t>
            </a:r>
            <a:br>
              <a:rPr lang="en-US" dirty="0" smtClean="0"/>
            </a:br>
            <a:r>
              <a:rPr lang="en-US" dirty="0" smtClean="0"/>
              <a:t>San Juan, Orcas, Lopez &amp; Shaw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019" y="3377406"/>
            <a:ext cx="7609440" cy="1807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668" y="1998131"/>
            <a:ext cx="7609791" cy="1379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7668" y="5084064"/>
            <a:ext cx="402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4: No concurrency for  Type 3 Docks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6680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8123"/>
            <a:ext cx="9216474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Concurrency: Providing </a:t>
            </a:r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F</a:t>
            </a:r>
            <a:r>
              <a:rPr lang="en-US" dirty="0" smtClean="0"/>
              <a:t>acilities </a:t>
            </a:r>
            <a:r>
              <a:rPr lang="en-US" dirty="0"/>
              <a:t>and </a:t>
            </a:r>
            <a:r>
              <a:rPr lang="en-US" dirty="0" smtClean="0"/>
              <a:t>Services </a:t>
            </a:r>
            <a:r>
              <a:rPr lang="en-US" dirty="0"/>
              <a:t>S</a:t>
            </a:r>
            <a:r>
              <a:rPr lang="en-US" dirty="0" smtClean="0"/>
              <a:t>ufficient </a:t>
            </a:r>
            <a:r>
              <a:rPr lang="en-US" dirty="0"/>
              <a:t>to </a:t>
            </a:r>
            <a:r>
              <a:rPr lang="en-US" dirty="0" smtClean="0"/>
              <a:t>Meet Demand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4035109"/>
            <a:ext cx="4184035" cy="1926779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Local </a:t>
            </a:r>
            <a:r>
              <a:rPr lang="en-US" dirty="0"/>
              <a:t>governments are charged with ensuring that </a:t>
            </a:r>
            <a:r>
              <a:rPr lang="en-US" dirty="0" smtClean="0"/>
              <a:t>adequate public facilities (roadways, marine facilities, parking, and transit) meet </a:t>
            </a:r>
            <a:r>
              <a:rPr lang="en-US" dirty="0"/>
              <a:t>the needs of development as it occurs or within a specified time period.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8258" y="4040807"/>
            <a:ext cx="4264342" cy="1926779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Concurrency </a:t>
            </a:r>
            <a:r>
              <a:rPr lang="en-US" dirty="0"/>
              <a:t>brings locally owned </a:t>
            </a:r>
            <a:r>
              <a:rPr lang="en-US" dirty="0" smtClean="0"/>
              <a:t>facilities </a:t>
            </a:r>
            <a:r>
              <a:rPr lang="en-US" dirty="0"/>
              <a:t>and services that fall below an established </a:t>
            </a:r>
            <a:r>
              <a:rPr lang="en-US" dirty="0" smtClean="0"/>
              <a:t>LOS standard </a:t>
            </a:r>
            <a:r>
              <a:rPr lang="en-US" dirty="0"/>
              <a:t>into compliance when development permits are proposed. </a:t>
            </a:r>
          </a:p>
        </p:txBody>
      </p:sp>
      <p:pic>
        <p:nvPicPr>
          <p:cNvPr id="5" name="Picture 2" descr="http://www.sanjuanco.com/publicworks/images/road_maint/wv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50" y="1861549"/>
            <a:ext cx="4564137" cy="20021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10" y="1508760"/>
            <a:ext cx="9344490" cy="4681727"/>
          </a:xfrm>
        </p:spPr>
        <p:txBody>
          <a:bodyPr>
            <a:normAutofit fontScale="92500" lnSpcReduction="10000"/>
          </a:bodyPr>
          <a:lstStyle/>
          <a:p>
            <a:endParaRPr lang="en-US" sz="1900" dirty="0" smtClean="0"/>
          </a:p>
          <a:p>
            <a:r>
              <a:rPr lang="en-US" sz="2400" dirty="0"/>
              <a:t>SJC road standards: Require a traffic study assessing intersection impacts for proposals in Activity Centers and UGAs that add 100+ round trips per day onto a County road.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 smtClean="0"/>
              <a:t>Traffic </a:t>
            </a:r>
            <a:r>
              <a:rPr lang="en-US" sz="2400" dirty="0"/>
              <a:t>studies </a:t>
            </a:r>
            <a:r>
              <a:rPr lang="en-US" sz="2400" dirty="0" smtClean="0"/>
              <a:t>in UGAs </a:t>
            </a:r>
            <a:r>
              <a:rPr lang="en-US" sz="2400" dirty="0" smtClean="0"/>
              <a:t>discussed </a:t>
            </a:r>
            <a:r>
              <a:rPr lang="en-US" sz="2400" dirty="0" smtClean="0"/>
              <a:t>impacts </a:t>
            </a:r>
            <a:r>
              <a:rPr lang="en-US" sz="2400" dirty="0"/>
              <a:t>to </a:t>
            </a:r>
            <a:r>
              <a:rPr lang="en-US" sz="2400" dirty="0" smtClean="0"/>
              <a:t>intersections and roadway functionality (Lopez Landing subdivision and OPAL).</a:t>
            </a:r>
          </a:p>
          <a:p>
            <a:pPr marL="0" indent="0">
              <a:buNone/>
            </a:pPr>
            <a:endParaRPr lang="en-US" sz="600" dirty="0" smtClean="0"/>
          </a:p>
          <a:p>
            <a:endParaRPr lang="en-US" sz="200" dirty="0" smtClean="0"/>
          </a:p>
          <a:p>
            <a:r>
              <a:rPr lang="en-US" sz="2400" dirty="0"/>
              <a:t>W</a:t>
            </a:r>
            <a:r>
              <a:rPr lang="en-US" sz="2400" dirty="0" smtClean="0"/>
              <a:t>ithout </a:t>
            </a:r>
            <a:r>
              <a:rPr lang="en-US" sz="2400" dirty="0"/>
              <a:t>policy </a:t>
            </a:r>
            <a:r>
              <a:rPr lang="en-US" sz="2400" dirty="0" smtClean="0"/>
              <a:t>&amp; intersection LOS, the County cannot require </a:t>
            </a:r>
            <a:r>
              <a:rPr lang="en-US" sz="2400" dirty="0"/>
              <a:t>developer improvements to address </a:t>
            </a:r>
            <a:r>
              <a:rPr lang="en-US" sz="2400" dirty="0" smtClean="0"/>
              <a:t>development impacts.</a:t>
            </a:r>
          </a:p>
          <a:p>
            <a:pPr marL="0" indent="0">
              <a:buNone/>
            </a:pPr>
            <a:endParaRPr lang="en-US" sz="300" dirty="0" smtClean="0"/>
          </a:p>
          <a:p>
            <a:pPr marL="0" indent="0">
              <a:buNone/>
            </a:pPr>
            <a:endParaRPr lang="en-US" sz="100" dirty="0" smtClean="0"/>
          </a:p>
          <a:p>
            <a:r>
              <a:rPr lang="en-US" sz="2400" dirty="0"/>
              <a:t>R</a:t>
            </a:r>
            <a:r>
              <a:rPr lang="en-US" sz="2400" dirty="0" smtClean="0"/>
              <a:t>oad </a:t>
            </a:r>
            <a:r>
              <a:rPr lang="en-US" sz="2400" dirty="0"/>
              <a:t>and concurrency </a:t>
            </a:r>
            <a:r>
              <a:rPr lang="en-US" sz="2400" dirty="0" smtClean="0"/>
              <a:t>codes: should ensure </a:t>
            </a:r>
            <a:r>
              <a:rPr lang="en-US" sz="2400" dirty="0"/>
              <a:t>that </a:t>
            </a:r>
            <a:r>
              <a:rPr lang="en-US" sz="2400" dirty="0" smtClean="0"/>
              <a:t>intersection improvements are concurrent </a:t>
            </a:r>
            <a:r>
              <a:rPr lang="en-US" sz="2400" dirty="0"/>
              <a:t>with development impacts.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Progress Report</a:t>
            </a:r>
            <a:endParaRPr lang="en-US" dirty="0"/>
          </a:p>
        </p:txBody>
      </p:sp>
      <p:pic>
        <p:nvPicPr>
          <p:cNvPr id="4" name="Content Placeholder 6" descr="C:\Users\lindak\AppData\Local\Microsoft\Windows\Temporary Internet Files\Content.Outlook\35RF7ANJ\10 26 09 100_15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22" y="1928876"/>
            <a:ext cx="3034145" cy="33558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Content Placeholder 6" descr="C:\Users\lindak\AppData\Local\Microsoft\Windows\Temporary Internet Files\Content.Outlook\35RF7ANJ\After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78" y="1930400"/>
            <a:ext cx="3048000" cy="3352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62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98" y="399288"/>
            <a:ext cx="9993714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Preliminary Tasks:</a:t>
            </a:r>
            <a:br>
              <a:rPr lang="en-US" dirty="0" smtClean="0"/>
            </a:br>
            <a:r>
              <a:rPr lang="en-US" dirty="0" smtClean="0"/>
              <a:t>Drafts Ready for </a:t>
            </a:r>
            <a:r>
              <a:rPr lang="en-US" b="1" dirty="0" smtClean="0">
                <a:solidFill>
                  <a:srgbClr val="FF0000"/>
                </a:solidFill>
              </a:rPr>
              <a:t>Internal Review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94" y="2122424"/>
            <a:ext cx="10126302" cy="4735576"/>
          </a:xfrm>
        </p:spPr>
        <p:txBody>
          <a:bodyPr>
            <a:normAutofit/>
          </a:bodyPr>
          <a:lstStyle/>
          <a:p>
            <a:pPr marL="685800" lvl="0" indent="-457200"/>
            <a:r>
              <a:rPr lang="en-US" sz="2800" dirty="0" smtClean="0"/>
              <a:t>Updated inventories, traffic counts and data;</a:t>
            </a:r>
            <a:endParaRPr lang="en-US" sz="2800" dirty="0"/>
          </a:p>
          <a:p>
            <a:pPr marL="685800" lvl="0" indent="-457200"/>
            <a:r>
              <a:rPr lang="en-US" sz="2800" dirty="0" smtClean="0"/>
              <a:t>Updated WSDOT </a:t>
            </a:r>
            <a:r>
              <a:rPr lang="en-US" sz="2800" dirty="0"/>
              <a:t>Ferry 2040 Long Range </a:t>
            </a:r>
            <a:r>
              <a:rPr lang="en-US" sz="2800" dirty="0" smtClean="0"/>
              <a:t>Plan; </a:t>
            </a:r>
            <a:endParaRPr lang="en-US" sz="2800" dirty="0"/>
          </a:p>
          <a:p>
            <a:pPr marL="685800" lvl="0" indent="-457200"/>
            <a:r>
              <a:rPr lang="en-US" sz="2800" dirty="0" smtClean="0"/>
              <a:t>Updated SJC port long </a:t>
            </a:r>
            <a:r>
              <a:rPr lang="en-US" sz="2800" dirty="0"/>
              <a:t>range </a:t>
            </a:r>
            <a:r>
              <a:rPr lang="en-US" sz="2800" dirty="0" smtClean="0"/>
              <a:t>plans;</a:t>
            </a:r>
            <a:endParaRPr lang="en-US" sz="2800" dirty="0"/>
          </a:p>
          <a:p>
            <a:pPr marL="685800" lvl="0" indent="-457200"/>
            <a:r>
              <a:rPr lang="en-US" sz="2800" dirty="0" smtClean="0"/>
              <a:t>Added Complete </a:t>
            </a:r>
            <a:r>
              <a:rPr lang="en-US" sz="2800" dirty="0"/>
              <a:t>S</a:t>
            </a:r>
            <a:r>
              <a:rPr lang="en-US" sz="2800" dirty="0" smtClean="0"/>
              <a:t>treets Program;</a:t>
            </a:r>
          </a:p>
          <a:p>
            <a:pPr marL="685800" lvl="0" indent="-457200"/>
            <a:r>
              <a:rPr lang="en-US" sz="2800" dirty="0" smtClean="0"/>
              <a:t>Removed ref. to Skagit-Island Regional </a:t>
            </a:r>
            <a:r>
              <a:rPr lang="en-US" sz="2800" dirty="0"/>
              <a:t>Transp. </a:t>
            </a:r>
            <a:r>
              <a:rPr lang="en-US" sz="2800" dirty="0" smtClean="0"/>
              <a:t>Plan. Org</a:t>
            </a:r>
            <a:r>
              <a:rPr lang="en-US" sz="2800" dirty="0" smtClean="0"/>
              <a:t>.; </a:t>
            </a:r>
            <a:endParaRPr lang="en-US" sz="2800" dirty="0" smtClean="0"/>
          </a:p>
          <a:p>
            <a:pPr marL="685800" lvl="0" indent="-457200"/>
            <a:r>
              <a:rPr lang="en-US" sz="2800" dirty="0" smtClean="0"/>
              <a:t>Analyzed existing LOS criteria; and </a:t>
            </a:r>
          </a:p>
          <a:p>
            <a:pPr marL="685800" lvl="0" indent="-457200"/>
            <a:r>
              <a:rPr lang="en-US" sz="2800" dirty="0" smtClean="0"/>
              <a:t>Incorporated some early public comments.</a:t>
            </a:r>
            <a:endParaRPr lang="en-US" sz="2800" dirty="0"/>
          </a:p>
          <a:p>
            <a:pPr marL="0" lv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45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8177"/>
            <a:ext cx="8878146" cy="50017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sz="9600" dirty="0"/>
              <a:t>Finish assessing </a:t>
            </a:r>
            <a:r>
              <a:rPr lang="en-US" sz="9600" dirty="0" smtClean="0"/>
              <a:t>data and public comments;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9600" dirty="0"/>
              <a:t>Complete internal </a:t>
            </a:r>
            <a:r>
              <a:rPr lang="en-US" sz="9600" dirty="0" smtClean="0"/>
              <a:t>review;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9600" dirty="0" smtClean="0"/>
              <a:t>Briefing on the </a:t>
            </a:r>
            <a:r>
              <a:rPr lang="en-US" sz="9600" dirty="0"/>
              <a:t>draft </a:t>
            </a:r>
            <a:r>
              <a:rPr lang="en-US" sz="9600" dirty="0" smtClean="0"/>
              <a:t>inventories </a:t>
            </a:r>
            <a:r>
              <a:rPr lang="en-US" sz="9600" dirty="0"/>
              <a:t>and </a:t>
            </a:r>
            <a:r>
              <a:rPr lang="en-US" sz="9600" dirty="0" smtClean="0"/>
              <a:t>information updates;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9600" dirty="0"/>
              <a:t>Prepare for </a:t>
            </a:r>
            <a:r>
              <a:rPr lang="en-US" sz="9600" dirty="0" smtClean="0"/>
              <a:t>transportation/land </a:t>
            </a:r>
            <a:r>
              <a:rPr lang="en-US" sz="9600" dirty="0"/>
              <a:t>use policy discussions</a:t>
            </a:r>
            <a:r>
              <a:rPr lang="en-US" sz="9600" dirty="0" smtClean="0"/>
              <a:t>;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9600" dirty="0" smtClean="0"/>
              <a:t>Develop public engagement strategies and present issues; 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9600" dirty="0" smtClean="0"/>
              <a:t>Respond to comments – update drafts; </a:t>
            </a:r>
            <a:r>
              <a:rPr lang="en-US" sz="9600" dirty="0"/>
              <a:t>and</a:t>
            </a:r>
            <a:r>
              <a:rPr lang="en-US" sz="9600" b="1" dirty="0"/>
              <a:t> </a:t>
            </a:r>
            <a:endParaRPr lang="en-US" sz="9600" b="1" dirty="0" smtClean="0"/>
          </a:p>
          <a:p>
            <a:pPr marL="0" lvl="0" indent="0">
              <a:buNone/>
            </a:pPr>
            <a:endParaRPr lang="en-US" sz="1600" dirty="0"/>
          </a:p>
          <a:p>
            <a:pPr lvl="0"/>
            <a:r>
              <a:rPr lang="en-US" sz="9600" dirty="0"/>
              <a:t>D</a:t>
            </a:r>
            <a:r>
              <a:rPr lang="en-US" sz="9600" dirty="0" smtClean="0"/>
              <a:t>raft concurrency code updates, </a:t>
            </a:r>
            <a:r>
              <a:rPr lang="en-US" sz="9600" dirty="0"/>
              <a:t>if </a:t>
            </a:r>
            <a:r>
              <a:rPr lang="en-US" sz="9600" dirty="0" smtClean="0"/>
              <a:t>needed for consistency.</a:t>
            </a:r>
            <a:r>
              <a:rPr lang="en-US" sz="9600" b="1" dirty="0"/>
              <a:t> </a:t>
            </a:r>
            <a:endParaRPr lang="en-US" sz="9600" dirty="0"/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308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Element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73937"/>
            <a:ext cx="9463363" cy="42674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ool: shape development </a:t>
            </a:r>
            <a:r>
              <a:rPr lang="en-US" sz="2400" dirty="0"/>
              <a:t>patterns, </a:t>
            </a:r>
            <a:r>
              <a:rPr lang="en-US" sz="2400" dirty="0" smtClean="0"/>
              <a:t>manage levels of congestion </a:t>
            </a:r>
            <a:r>
              <a:rPr lang="en-US" sz="2400" dirty="0"/>
              <a:t>and the character of urban growth </a:t>
            </a:r>
            <a:r>
              <a:rPr lang="en-US" sz="2400" dirty="0" smtClean="0"/>
              <a:t>areas (UGAs). 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/>
              <a:t>D</a:t>
            </a:r>
            <a:r>
              <a:rPr lang="en-US" sz="2400" dirty="0" smtClean="0"/>
              <a:t>irection: development </a:t>
            </a:r>
            <a:r>
              <a:rPr lang="en-US" sz="2400" dirty="0"/>
              <a:t>of </a:t>
            </a:r>
            <a:r>
              <a:rPr lang="en-US" sz="2400" dirty="0" smtClean="0"/>
              <a:t>systems, facilities</a:t>
            </a:r>
            <a:r>
              <a:rPr lang="en-US" sz="2400" dirty="0"/>
              <a:t>, &amp;</a:t>
            </a:r>
            <a:r>
              <a:rPr lang="en-US" sz="2400" dirty="0" smtClean="0"/>
              <a:t> improvements </a:t>
            </a:r>
            <a:r>
              <a:rPr lang="en-US" sz="2400" dirty="0"/>
              <a:t>through </a:t>
            </a:r>
            <a:r>
              <a:rPr lang="en-US" sz="2400" dirty="0" smtClean="0"/>
              <a:t>2036.</a:t>
            </a:r>
          </a:p>
          <a:p>
            <a:pPr marL="0" indent="0">
              <a:buNone/>
            </a:pPr>
            <a:endParaRPr lang="en-US" sz="200" dirty="0" smtClean="0"/>
          </a:p>
          <a:p>
            <a:r>
              <a:rPr lang="en-US" sz="2400" dirty="0" smtClean="0"/>
              <a:t>Consistent </a:t>
            </a:r>
            <a:r>
              <a:rPr lang="en-US" sz="2400" dirty="0"/>
              <a:t>with and </a:t>
            </a:r>
            <a:r>
              <a:rPr lang="en-US" sz="2400" dirty="0" smtClean="0"/>
              <a:t>implements: Land </a:t>
            </a:r>
            <a:r>
              <a:rPr lang="en-US" sz="2400" dirty="0"/>
              <a:t>Use Element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5" y="511919"/>
            <a:ext cx="10672837" cy="887114"/>
          </a:xfrm>
        </p:spPr>
        <p:txBody>
          <a:bodyPr>
            <a:normAutofit/>
          </a:bodyPr>
          <a:lstStyle/>
          <a:p>
            <a:r>
              <a:rPr lang="en-US" dirty="0" smtClean="0"/>
              <a:t>Intersection Level of Service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088" y="1508178"/>
            <a:ext cx="9183512" cy="42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Level of </a:t>
            </a: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2000 Highway Capacity Manual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04" y="1930400"/>
            <a:ext cx="8357598" cy="360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1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SJC Transportation Element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968" y="1673353"/>
            <a:ext cx="8668512" cy="3739895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Two parts: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2400" dirty="0" smtClean="0"/>
              <a:t> Section </a:t>
            </a:r>
            <a:r>
              <a:rPr lang="en-US" sz="2400" dirty="0"/>
              <a:t>B, Element </a:t>
            </a:r>
            <a:r>
              <a:rPr lang="en-US" sz="2400" dirty="0" smtClean="0"/>
              <a:t>6: Goals </a:t>
            </a:r>
            <a:r>
              <a:rPr lang="en-US" sz="2400" dirty="0"/>
              <a:t>and </a:t>
            </a:r>
            <a:r>
              <a:rPr lang="en-US" sz="2400" dirty="0" smtClean="0"/>
              <a:t>policies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sz="2400" dirty="0" smtClean="0"/>
              <a:t>Appendix 6: Inventories, traffic forecasts, and levels </a:t>
            </a:r>
            <a:r>
              <a:rPr lang="en-US" sz="2400" dirty="0"/>
              <a:t>of </a:t>
            </a:r>
            <a:r>
              <a:rPr lang="en-US" sz="2400" dirty="0" smtClean="0"/>
              <a:t>service.</a:t>
            </a:r>
          </a:p>
          <a:p>
            <a:pPr marL="0" indent="0">
              <a:buNone/>
            </a:pPr>
            <a:endParaRPr lang="en-US" sz="12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42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30" y="609599"/>
            <a:ext cx="8596668" cy="1320800"/>
          </a:xfrm>
        </p:spPr>
        <p:txBody>
          <a:bodyPr/>
          <a:lstStyle/>
          <a:p>
            <a:r>
              <a:rPr lang="en-US" dirty="0" smtClean="0"/>
              <a:t>Previous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030" y="2447412"/>
            <a:ext cx="9938850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Last 10-year update: Ordinance 21-2013.  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Ordinance 12-2016</a:t>
            </a:r>
            <a:r>
              <a:rPr lang="en-US" sz="2400" dirty="0"/>
              <a:t>: </a:t>
            </a:r>
            <a:r>
              <a:rPr lang="en-US" sz="2400" dirty="0" smtClean="0"/>
              <a:t>Addressed Nonmotorized components: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685800" indent="-33813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Moved specific inventories, goals &amp; policies into the Parks</a:t>
            </a:r>
            <a:r>
              <a:rPr lang="en-US" sz="2400" dirty="0"/>
              <a:t>, </a:t>
            </a:r>
            <a:r>
              <a:rPr lang="en-US" sz="2400" dirty="0" smtClean="0"/>
              <a:t>Trails, </a:t>
            </a:r>
            <a:r>
              <a:rPr lang="en-US" sz="2400" dirty="0"/>
              <a:t>Natural </a:t>
            </a:r>
            <a:r>
              <a:rPr lang="en-US" sz="2400" dirty="0" smtClean="0"/>
              <a:t>Areas and Nonmotorized Plan, and</a:t>
            </a:r>
          </a:p>
          <a:p>
            <a:pPr marL="685800" indent="-338138">
              <a:buFont typeface="Wingdings" panose="05000000000000000000" pitchFamily="2" charset="2"/>
              <a:buChar char="§"/>
            </a:pPr>
            <a:endParaRPr lang="en-US" sz="400" dirty="0" smtClean="0"/>
          </a:p>
          <a:p>
            <a:pPr marL="685800" indent="-338138">
              <a:buFont typeface="Wingdings" panose="05000000000000000000" pitchFamily="2" charset="2"/>
              <a:buChar char="§"/>
            </a:pPr>
            <a:r>
              <a:rPr lang="en-US" sz="2400" dirty="0" smtClean="0"/>
              <a:t>Retained general policies in the Transportation Element. </a:t>
            </a:r>
            <a:endParaRPr lang="en-US" sz="2400" dirty="0"/>
          </a:p>
          <a:p>
            <a:pPr marL="347662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347662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Nonmotorized = </a:t>
            </a:r>
            <a:r>
              <a:rPr lang="en-US" sz="2000" dirty="0">
                <a:solidFill>
                  <a:srgbClr val="FF0000"/>
                </a:solidFill>
              </a:rPr>
              <a:t>pedestrian/bicycle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9" descr="C:\Users\lindak\AppData\Local\Microsoft\Windows\Temporary Internet Files\Content.IE5\XUA03QKI\MC9002514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7" y="563052"/>
            <a:ext cx="1328169" cy="136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lindak\AppData\Local\Microsoft\Windows\Temporary Internet Files\Content.IE5\3KFMNRJZ\MC9002514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02" y="563052"/>
            <a:ext cx="1355659" cy="137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289387"/>
            <a:ext cx="8596668" cy="1826581"/>
          </a:xfrm>
        </p:spPr>
        <p:txBody>
          <a:bodyPr anchor="ctr"/>
          <a:lstStyle/>
          <a:p>
            <a:r>
              <a:rPr lang="en-US" dirty="0"/>
              <a:t>Growth Management </a:t>
            </a:r>
            <a:r>
              <a:rPr lang="en-US" dirty="0" smtClean="0"/>
              <a:t>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Management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4481"/>
            <a:ext cx="9006162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600" dirty="0" smtClean="0"/>
              <a:t>Transportation is a mandatory element.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600" dirty="0"/>
              <a:t>P</a:t>
            </a:r>
            <a:r>
              <a:rPr lang="en-US" sz="2600" dirty="0" smtClean="0"/>
              <a:t>romote </a:t>
            </a:r>
            <a:r>
              <a:rPr lang="en-US" sz="2600" dirty="0"/>
              <a:t>safe and efficient movement of </a:t>
            </a:r>
            <a:r>
              <a:rPr lang="en-US" sz="2600" dirty="0" smtClean="0"/>
              <a:t>people by:</a:t>
            </a:r>
          </a:p>
          <a:p>
            <a:pPr marL="0" indent="0">
              <a:buNone/>
            </a:pPr>
            <a:endParaRPr lang="en-US" sz="1100" dirty="0"/>
          </a:p>
          <a:p>
            <a:pPr marL="630238" indent="-282575">
              <a:buFont typeface="Wingdings" panose="05000000000000000000" pitchFamily="2" charset="2"/>
              <a:buChar char="§"/>
            </a:pPr>
            <a:r>
              <a:rPr lang="en-US" sz="2600" dirty="0" smtClean="0"/>
              <a:t>Assessing the existing transportation system, and</a:t>
            </a:r>
          </a:p>
          <a:p>
            <a:pPr marL="630238" indent="-282575">
              <a:buFont typeface="Wingdings" panose="05000000000000000000" pitchFamily="2" charset="2"/>
              <a:buChar char="§"/>
            </a:pPr>
            <a:endParaRPr lang="en-US" sz="1100" dirty="0" smtClean="0"/>
          </a:p>
          <a:p>
            <a:pPr marL="630238" indent="-282575">
              <a:buFont typeface="Wingdings" panose="05000000000000000000" pitchFamily="2" charset="2"/>
              <a:buChar char="§"/>
            </a:pPr>
            <a:r>
              <a:rPr lang="en-US" sz="2600" dirty="0" smtClean="0"/>
              <a:t>Identifying &amp; integrating alternatives to enhance </a:t>
            </a:r>
            <a:r>
              <a:rPr lang="en-US" sz="2600" dirty="0"/>
              <a:t>the </a:t>
            </a:r>
            <a:r>
              <a:rPr lang="en-US" sz="2600" dirty="0" smtClean="0"/>
              <a:t>system. </a:t>
            </a:r>
            <a:endParaRPr lang="en-US" sz="1300" dirty="0" smtClean="0"/>
          </a:p>
          <a:p>
            <a:pPr marL="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7058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Management </a:t>
            </a:r>
            <a:r>
              <a:rPr lang="en-US" dirty="0" smtClean="0"/>
              <a:t>Act</a:t>
            </a:r>
            <a:br>
              <a:rPr lang="en-US" dirty="0" smtClean="0"/>
            </a:br>
            <a:r>
              <a:rPr lang="en-US" dirty="0" smtClean="0"/>
              <a:t>Plan Elements Must Be….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onsistent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with relevant county-wide planning policies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(Comp Plan Appendix 2) and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GMA;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onsistent with Comp Plan elements and the development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 and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oordinated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Town and regional plans.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3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25120"/>
            <a:ext cx="8596668" cy="1320800"/>
          </a:xfrm>
        </p:spPr>
        <p:txBody>
          <a:bodyPr/>
          <a:lstStyle/>
          <a:p>
            <a:r>
              <a:rPr lang="en-US" dirty="0" smtClean="0"/>
              <a:t>GMA Minimum </a:t>
            </a:r>
            <a:r>
              <a:rPr lang="en-US" dirty="0"/>
              <a:t>P</a:t>
            </a:r>
            <a:r>
              <a:rPr lang="en-US" dirty="0" smtClean="0"/>
              <a:t>lanning </a:t>
            </a:r>
            <a:r>
              <a:rPr lang="en-US" dirty="0"/>
              <a:t>R</a:t>
            </a:r>
            <a:r>
              <a:rPr lang="en-US" dirty="0" smtClean="0"/>
              <a:t>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145" y="1487916"/>
            <a:ext cx="4407408" cy="472086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 fontScale="25000" lnSpcReduction="20000"/>
          </a:bodyPr>
          <a:lstStyle/>
          <a:p>
            <a:pPr lvl="0"/>
            <a:endParaRPr lang="en-US" sz="8000" b="1" dirty="0" smtClean="0"/>
          </a:p>
          <a:p>
            <a:pPr lvl="0"/>
            <a:endParaRPr lang="en-US" sz="400" b="1" dirty="0" smtClean="0"/>
          </a:p>
          <a:p>
            <a:pPr lvl="0"/>
            <a:r>
              <a:rPr lang="en-US" sz="8000" b="1" dirty="0" smtClean="0">
                <a:solidFill>
                  <a:srgbClr val="FF0000"/>
                </a:solidFill>
              </a:rPr>
              <a:t>Inventory: </a:t>
            </a:r>
            <a:r>
              <a:rPr lang="en-US" sz="8000" dirty="0" smtClean="0"/>
              <a:t>air, water, ground, state, general aviation, &amp; ports</a:t>
            </a:r>
          </a:p>
          <a:p>
            <a:pPr marL="0" lvl="0" indent="0">
              <a:buNone/>
            </a:pPr>
            <a:endParaRPr lang="en-US" sz="3200" dirty="0"/>
          </a:p>
          <a:p>
            <a:pPr lvl="0"/>
            <a:r>
              <a:rPr lang="en-US" sz="8000" b="1" dirty="0">
                <a:solidFill>
                  <a:srgbClr val="FF0000"/>
                </a:solidFill>
              </a:rPr>
              <a:t>Land Use </a:t>
            </a:r>
            <a:r>
              <a:rPr lang="en-US" sz="8000" b="1" dirty="0" smtClean="0">
                <a:solidFill>
                  <a:srgbClr val="FF0000"/>
                </a:solidFill>
              </a:rPr>
              <a:t>Assumptions: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smtClean="0"/>
              <a:t>estimate travel consistent with Land Use</a:t>
            </a:r>
          </a:p>
          <a:p>
            <a:pPr lvl="0"/>
            <a:endParaRPr lang="en-US" sz="3200" dirty="0"/>
          </a:p>
          <a:p>
            <a:pPr lvl="0"/>
            <a:r>
              <a:rPr lang="en-US" sz="8000" b="1" dirty="0">
                <a:solidFill>
                  <a:srgbClr val="FF0000"/>
                </a:solidFill>
              </a:rPr>
              <a:t>10-year Traffic </a:t>
            </a:r>
            <a:r>
              <a:rPr lang="en-US" sz="8000" b="1" dirty="0" smtClean="0">
                <a:solidFill>
                  <a:srgbClr val="FF0000"/>
                </a:solidFill>
              </a:rPr>
              <a:t>Forecast: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/>
              <a:t>based on the Land Use </a:t>
            </a:r>
            <a:r>
              <a:rPr lang="en-US" sz="8000" dirty="0" smtClean="0"/>
              <a:t>Element</a:t>
            </a:r>
          </a:p>
          <a:p>
            <a:pPr marL="0" lvl="0" indent="0">
              <a:buNone/>
            </a:pPr>
            <a:endParaRPr lang="en-US" sz="3200" dirty="0"/>
          </a:p>
          <a:p>
            <a:pPr lvl="0"/>
            <a:r>
              <a:rPr lang="en-US" sz="8000" b="1" dirty="0" smtClean="0">
                <a:solidFill>
                  <a:srgbClr val="FF0000"/>
                </a:solidFill>
              </a:rPr>
              <a:t>Trans. </a:t>
            </a:r>
            <a:r>
              <a:rPr lang="en-US" sz="8000" b="1" dirty="0">
                <a:solidFill>
                  <a:srgbClr val="FF0000"/>
                </a:solidFill>
              </a:rPr>
              <a:t>Demand </a:t>
            </a:r>
            <a:r>
              <a:rPr lang="en-US" sz="8000" b="1" dirty="0" smtClean="0">
                <a:solidFill>
                  <a:srgbClr val="FF0000"/>
                </a:solidFill>
              </a:rPr>
              <a:t>Management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</a:rPr>
              <a:t>Strategies: </a:t>
            </a:r>
            <a:r>
              <a:rPr lang="en-US" sz="8000" dirty="0" smtClean="0"/>
              <a:t>transit, taxi &amp; shuttle service, and senior service vans</a:t>
            </a:r>
          </a:p>
          <a:p>
            <a:pPr lvl="0"/>
            <a:endParaRPr lang="en-US" sz="3200" dirty="0"/>
          </a:p>
          <a:p>
            <a:pPr lvl="0"/>
            <a:r>
              <a:rPr lang="en-US" sz="8000" b="1" dirty="0">
                <a:solidFill>
                  <a:srgbClr val="FF0000"/>
                </a:solidFill>
              </a:rPr>
              <a:t>Levels of </a:t>
            </a:r>
            <a:r>
              <a:rPr lang="en-US" sz="8000" b="1" dirty="0" smtClean="0">
                <a:solidFill>
                  <a:srgbClr val="FF0000"/>
                </a:solidFill>
              </a:rPr>
              <a:t>Service: </a:t>
            </a:r>
            <a:r>
              <a:rPr lang="en-US" sz="8000" dirty="0">
                <a:solidFill>
                  <a:schemeClr val="tx1"/>
                </a:solidFill>
              </a:rPr>
              <a:t>r</a:t>
            </a:r>
            <a:r>
              <a:rPr lang="en-US" sz="8000" dirty="0" smtClean="0">
                <a:solidFill>
                  <a:schemeClr val="tx1"/>
                </a:solidFill>
              </a:rPr>
              <a:t>egionally coordinated local arterials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&amp; transit</a:t>
            </a:r>
          </a:p>
          <a:p>
            <a:pPr marL="0" lvl="0" indent="0">
              <a:buNone/>
            </a:pPr>
            <a:endParaRPr lang="en-US" sz="8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786" y="1484622"/>
            <a:ext cx="4407408" cy="4724154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100" b="1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Future </a:t>
            </a:r>
            <a:r>
              <a:rPr lang="en-US" sz="2000" b="1" dirty="0">
                <a:solidFill>
                  <a:srgbClr val="FF0000"/>
                </a:solidFill>
              </a:rPr>
              <a:t>Needs: </a:t>
            </a:r>
            <a:r>
              <a:rPr lang="en-US" sz="2000" dirty="0" smtClean="0"/>
              <a:t>identify </a:t>
            </a:r>
            <a:r>
              <a:rPr lang="en-US" sz="2000" dirty="0" smtClean="0"/>
              <a:t>demand 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Funding Analysis: </a:t>
            </a:r>
            <a:r>
              <a:rPr lang="en-US" sz="2000" dirty="0" smtClean="0"/>
              <a:t>capacity </a:t>
            </a:r>
            <a:r>
              <a:rPr lang="en-US" sz="2000" dirty="0"/>
              <a:t>to meet needs vs. funding </a:t>
            </a:r>
            <a:r>
              <a:rPr lang="en-US" sz="2000" dirty="0" smtClean="0"/>
              <a:t>resources  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1100" b="1" dirty="0"/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Funding:  </a:t>
            </a:r>
            <a:r>
              <a:rPr lang="en-US" sz="2000" dirty="0" smtClean="0"/>
              <a:t>multi-year </a:t>
            </a:r>
            <a:r>
              <a:rPr lang="en-US" sz="2000" dirty="0"/>
              <a:t>financing plan to meet </a:t>
            </a:r>
            <a:r>
              <a:rPr lang="en-US" sz="2000" dirty="0" smtClean="0"/>
              <a:t>needs: 6-year TIP </a:t>
            </a:r>
            <a:r>
              <a:rPr lang="en-US" sz="2000" dirty="0"/>
              <a:t> </a:t>
            </a:r>
          </a:p>
          <a:p>
            <a:pPr>
              <a:lnSpc>
                <a:spcPct val="80000"/>
              </a:lnSpc>
            </a:pPr>
            <a:endParaRPr lang="en-US" sz="900" b="1" dirty="0"/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Shortfall </a:t>
            </a:r>
            <a:r>
              <a:rPr lang="en-US" sz="2000" b="1" dirty="0">
                <a:solidFill>
                  <a:srgbClr val="FF0000"/>
                </a:solidFill>
              </a:rPr>
              <a:t>Strategy: </a:t>
            </a:r>
            <a:r>
              <a:rPr lang="en-US" sz="2000" dirty="0"/>
              <a:t>to ensure that LOS standards will be </a:t>
            </a:r>
            <a:r>
              <a:rPr lang="en-US" sz="2000" dirty="0" smtClean="0"/>
              <a:t>met 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300" b="1" dirty="0"/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Goals and </a:t>
            </a:r>
            <a:r>
              <a:rPr lang="en-US" sz="2000" b="1" dirty="0" smtClean="0">
                <a:solidFill>
                  <a:srgbClr val="FF0000"/>
                </a:solidFill>
              </a:rPr>
              <a:t>Policies: </a:t>
            </a:r>
            <a:r>
              <a:rPr lang="en-US" sz="2000" dirty="0"/>
              <a:t>A</a:t>
            </a:r>
            <a:r>
              <a:rPr lang="en-US" sz="2000" dirty="0" smtClean="0"/>
              <a:t>ll </a:t>
            </a:r>
            <a:r>
              <a:rPr lang="en-US" sz="2000" dirty="0" smtClean="0"/>
              <a:t>modes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700" dirty="0"/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Intergovernmental Coordination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38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780</TotalTime>
  <Words>1157</Words>
  <Application>Microsoft Office PowerPoint</Application>
  <PresentationFormat>Widescreen</PresentationFormat>
  <Paragraphs>215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Open Sans</vt:lpstr>
      <vt:lpstr>Times New Roman</vt:lpstr>
      <vt:lpstr>Trebuchet MS</vt:lpstr>
      <vt:lpstr>Wingdings</vt:lpstr>
      <vt:lpstr>Wingdings 3</vt:lpstr>
      <vt:lpstr>Facet</vt:lpstr>
      <vt:lpstr>San Juan County  Comprehensive Plan Update Transportation Element (TE) Preliminary Briefing </vt:lpstr>
      <vt:lpstr>Background Briefing Purpose</vt:lpstr>
      <vt:lpstr>Transportation Element Overview</vt:lpstr>
      <vt:lpstr>SJC Transportation Element    </vt:lpstr>
      <vt:lpstr>Previous Updates</vt:lpstr>
      <vt:lpstr>Growth Management Act</vt:lpstr>
      <vt:lpstr>Growth Management Act</vt:lpstr>
      <vt:lpstr>Growth Management Act Plan Elements Must Be….</vt:lpstr>
      <vt:lpstr>GMA Minimum Planning Requirements </vt:lpstr>
      <vt:lpstr>Level of Service (LOS) and Concurrency</vt:lpstr>
      <vt:lpstr>LOS Standards - WA Dept. of Commerce:  Your Community’s Transportation System </vt:lpstr>
      <vt:lpstr>Growth Management Act: LOS Standards </vt:lpstr>
      <vt:lpstr>Growth Management Act: LOS Standards</vt:lpstr>
      <vt:lpstr>Level of Service Standards - Ratings</vt:lpstr>
      <vt:lpstr>Roadway Level of Service Standards: Tool used to assess, plan &amp; design improved facilities  </vt:lpstr>
      <vt:lpstr>Roadway Level of Service</vt:lpstr>
      <vt:lpstr>Intersection Level of Service How long does it take to cross an intersection? </vt:lpstr>
      <vt:lpstr>Intersection Level of Service 2000 Highway Capacity Manual</vt:lpstr>
      <vt:lpstr>Intersection Level of Service</vt:lpstr>
      <vt:lpstr>SJC Transportation Element 6.5.C LOS Policies for Land Transportation </vt:lpstr>
      <vt:lpstr>Adopted Level of Service Standards</vt:lpstr>
      <vt:lpstr>SJCC 18.60.220: Codifies SJC’s Adopted LOS</vt:lpstr>
      <vt:lpstr>County Dock Level of Service Based on the estimated lineal feet of dock space per occupied housing units within the service area </vt:lpstr>
      <vt:lpstr>Type 3 Docks  San Juan, Orcas, Lopez &amp; Shaw</vt:lpstr>
      <vt:lpstr>Concurrency: Providing Public Facilities and Services Sufficient to Meet Demand </vt:lpstr>
      <vt:lpstr>Recent Development Pressure</vt:lpstr>
      <vt:lpstr> Progress Report</vt:lpstr>
      <vt:lpstr>Preliminary Tasks: Drafts Ready for Internal Review</vt:lpstr>
      <vt:lpstr>Next Steps: </vt:lpstr>
      <vt:lpstr>Questions?</vt:lpstr>
      <vt:lpstr>Intersection Level of Service</vt:lpstr>
      <vt:lpstr>Intersection Level of Service 2000 Highway Capacity Manual</vt:lpstr>
    </vt:vector>
  </TitlesOfParts>
  <Company>San Juan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SJC Comprehensive Plan Update Transportation Element Preliminary Briefing</dc:title>
  <dc:creator>Linda Ann Kuller</dc:creator>
  <cp:lastModifiedBy>Linda Ann Kuller</cp:lastModifiedBy>
  <cp:revision>143</cp:revision>
  <cp:lastPrinted>2019-07-18T21:40:30Z</cp:lastPrinted>
  <dcterms:created xsi:type="dcterms:W3CDTF">2019-07-12T21:11:50Z</dcterms:created>
  <dcterms:modified xsi:type="dcterms:W3CDTF">2019-07-18T21:44:04Z</dcterms:modified>
</cp:coreProperties>
</file>