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1" r:id="rId3"/>
    <p:sldId id="260" r:id="rId4"/>
    <p:sldId id="277" r:id="rId5"/>
    <p:sldId id="262" r:id="rId6"/>
    <p:sldId id="259" r:id="rId7"/>
    <p:sldId id="264" r:id="rId8"/>
    <p:sldId id="263" r:id="rId9"/>
    <p:sldId id="267" r:id="rId10"/>
    <p:sldId id="279" r:id="rId11"/>
    <p:sldId id="265" r:id="rId12"/>
    <p:sldId id="275" r:id="rId13"/>
    <p:sldId id="266" r:id="rId14"/>
    <p:sldId id="268" r:id="rId15"/>
    <p:sldId id="276" r:id="rId16"/>
    <p:sldId id="269" r:id="rId17"/>
    <p:sldId id="272" r:id="rId18"/>
    <p:sldId id="278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5C37"/>
    <a:srgbClr val="F5F5F5"/>
    <a:srgbClr val="C3D7DF"/>
    <a:srgbClr val="67727A"/>
    <a:srgbClr val="6991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C09147-721E-44A5-B08C-C2DC12F441A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5951ED2-B9DD-42B4-A3D8-F7F0AE11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D980F9-C3AA-45DA-A79E-8E4332DFA81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F3171B-D285-4373-AB36-01EE63761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48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3171B-D285-4373-AB36-01EE63761A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8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1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8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8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7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6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52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2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3250D-7D7B-495B-BF51-779FBCD700F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DD099-A04F-44FC-8838-66F4FC59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86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4326" y="764471"/>
            <a:ext cx="10222967" cy="2387600"/>
          </a:xfrm>
        </p:spPr>
        <p:txBody>
          <a:bodyPr>
            <a:normAutofit/>
          </a:bodyPr>
          <a:lstStyle/>
          <a:p>
            <a:pPr algn="l"/>
            <a:r>
              <a:rPr lang="en-US" sz="8000" b="1" dirty="0" smtClean="0">
                <a:solidFill>
                  <a:srgbClr val="C3D7DF"/>
                </a:solidFill>
                <a:latin typeface="Rockwell" panose="02060603020205020403" pitchFamily="18" charset="0"/>
                <a:cs typeface="Helvetica" panose="020B0604020202020204" pitchFamily="34" charset="0"/>
              </a:rPr>
              <a:t>Capital Facilities Inventory</a:t>
            </a:r>
            <a:endParaRPr lang="en-US" sz="8000" b="1" dirty="0">
              <a:solidFill>
                <a:srgbClr val="C3D7DF"/>
              </a:solidFill>
              <a:latin typeface="Rockwell" panose="02060603020205020403" pitchFamily="18" charset="0"/>
              <a:cs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4326" y="3289540"/>
            <a:ext cx="9873674" cy="741871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5000" dirty="0" smtClean="0">
                <a:solidFill>
                  <a:srgbClr val="F5F5F5"/>
                </a:solidFill>
                <a:latin typeface="Franklin Gothic Medium Cond" panose="020B0606030402020204" pitchFamily="34" charset="0"/>
                <a:cs typeface="Helvetica" panose="020B0604020202020204" pitchFamily="34" charset="0"/>
              </a:rPr>
              <a:t>Second Draft</a:t>
            </a:r>
            <a:endParaRPr lang="en-US" sz="5000" dirty="0">
              <a:solidFill>
                <a:srgbClr val="F5F5F5"/>
              </a:solidFill>
              <a:latin typeface="Franklin Gothic Medium Cond" panose="020B06060304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6" name="Picture 2" descr="SJC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0003" y="4738295"/>
            <a:ext cx="1954579" cy="193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94326" y="4738295"/>
            <a:ext cx="9144000" cy="1801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Sophia Cassam, Planner I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October 18, 2019—Planning Commission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October 21, 2019—County Council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Comprehensive Plan Periodic Update</a:t>
            </a:r>
            <a:endParaRPr lang="en-US" sz="22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18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Capital Facilities Categorization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8408" y="1690688"/>
            <a:ext cx="96275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Tables and document structure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Taxing Districts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Removed facilities that do not fit definition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Facilities referenced in other plans</a:t>
            </a:r>
          </a:p>
        </p:txBody>
      </p:sp>
    </p:spTree>
    <p:extLst>
      <p:ext uri="{BB962C8B-B14F-4D97-AF65-F5344CB8AC3E}">
        <p14:creationId xmlns:p14="http://schemas.microsoft.com/office/powerpoint/2010/main" val="158746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Data Gaps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8408" y="1690688"/>
            <a:ext cx="96275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Tax Parcel Numbers (TPNs) listed for all facilities where applicable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Completed data </a:t>
            </a: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tables </a:t>
            </a:r>
            <a:r>
              <a:rPr lang="en-US" sz="28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and added missing </a:t>
            </a: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inventory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Community Water Systems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Community Sewage Treatment Facilities</a:t>
            </a:r>
          </a:p>
        </p:txBody>
      </p:sp>
    </p:spTree>
    <p:extLst>
      <p:ext uri="{BB962C8B-B14F-4D97-AF65-F5344CB8AC3E}">
        <p14:creationId xmlns:p14="http://schemas.microsoft.com/office/powerpoint/2010/main" val="280646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785" y="444540"/>
            <a:ext cx="7341577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New Information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4785" y="1770103"/>
            <a:ext cx="836148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Updated Terminology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Hazardous </a:t>
            </a:r>
            <a:r>
              <a:rPr lang="en-US" sz="28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waste disposal </a:t>
            </a: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at </a:t>
            </a:r>
            <a:r>
              <a:rPr lang="en-US" sz="28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Orcas transfer </a:t>
            </a: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station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Civic Campus Master Plan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Beaverton </a:t>
            </a:r>
            <a:r>
              <a:rPr lang="en-US" sz="28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Valley </a:t>
            </a: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Public </a:t>
            </a:r>
            <a:r>
              <a:rPr lang="en-US" sz="28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Works </a:t>
            </a: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Facility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Proposed </a:t>
            </a:r>
            <a:r>
              <a:rPr lang="en-US" sz="28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Fire and EMS </a:t>
            </a: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Merger</a:t>
            </a:r>
            <a:endParaRPr lang="en-US" sz="2800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Organization and Formatting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7454" y="5764169"/>
            <a:ext cx="564775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7.3.10  HEALTH AND SOCIAL SERVICES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55915" y="4680737"/>
            <a:ext cx="2797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Section 3</a:t>
            </a:r>
            <a:r>
              <a:rPr lang="en-US" sz="24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 (Category B)</a:t>
            </a:r>
            <a:endParaRPr lang="en-US" sz="2800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65693" y="5142402"/>
            <a:ext cx="4228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Part 10 </a:t>
            </a:r>
            <a:r>
              <a:rPr lang="en-US" sz="24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(Health and Social Services)</a:t>
            </a:r>
            <a:endParaRPr lang="en-US" sz="2800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57454" y="4210162"/>
            <a:ext cx="4646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Appendix 7</a:t>
            </a:r>
            <a:r>
              <a:rPr lang="en-US" sz="24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 (Capital Facilities Inventory)</a:t>
            </a:r>
            <a:endParaRPr lang="en-US" sz="2400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143158" y="4680737"/>
            <a:ext cx="0" cy="1083432"/>
          </a:xfrm>
          <a:prstGeom prst="line">
            <a:avLst/>
          </a:prstGeom>
          <a:ln w="28575">
            <a:solidFill>
              <a:srgbClr val="699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68383" y="5108855"/>
            <a:ext cx="283399" cy="646209"/>
          </a:xfrm>
          <a:prstGeom prst="line">
            <a:avLst/>
          </a:prstGeom>
          <a:ln w="28575">
            <a:solidFill>
              <a:srgbClr val="699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1"/>
          </p:cNvCxnSpPr>
          <p:nvPr/>
        </p:nvCxnSpPr>
        <p:spPr>
          <a:xfrm flipH="1">
            <a:off x="6830519" y="5373235"/>
            <a:ext cx="535174" cy="381829"/>
          </a:xfrm>
          <a:prstGeom prst="line">
            <a:avLst/>
          </a:prstGeom>
          <a:ln w="28575">
            <a:solidFill>
              <a:srgbClr val="699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0364" y="1690688"/>
            <a:ext cx="84882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Reflective of other Comp Plan Elements and Appendices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Consistency within the inventory document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Data tables and maps 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57454" y="3606410"/>
            <a:ext cx="5636641" cy="461665"/>
          </a:xfrm>
          <a:prstGeom prst="rect">
            <a:avLst/>
          </a:prstGeom>
          <a:solidFill>
            <a:srgbClr val="6991AC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Example of document organization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2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Next Steps:  Inventory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7030" y="2484796"/>
            <a:ext cx="36617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Final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Data Updates</a:t>
            </a:r>
          </a:p>
        </p:txBody>
      </p:sp>
      <p:pic>
        <p:nvPicPr>
          <p:cNvPr id="4098" name="Picture 2" descr="Image result for map icon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67727A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437" y="3840897"/>
            <a:ext cx="2070776" cy="180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table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804" y="3840897"/>
            <a:ext cx="1671387" cy="1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edit icon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67727A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069" y="3951733"/>
            <a:ext cx="1692814" cy="1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171149" y="2838769"/>
            <a:ext cx="1174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Maps</a:t>
            </a:r>
          </a:p>
        </p:txBody>
      </p:sp>
      <p:sp>
        <p:nvSpPr>
          <p:cNvPr id="5" name="Rectangle 4"/>
          <p:cNvSpPr/>
          <p:nvPr/>
        </p:nvSpPr>
        <p:spPr>
          <a:xfrm>
            <a:off x="9265151" y="2623325"/>
            <a:ext cx="208864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Address 2019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Comments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3074" name="Picture 2" descr="Image result for line graph ic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420" y="3840897"/>
            <a:ext cx="1840994" cy="143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49624" y="2484795"/>
            <a:ext cx="36617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Chart of Referenced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Plan Elements</a:t>
            </a:r>
          </a:p>
        </p:txBody>
      </p:sp>
    </p:spTree>
    <p:extLst>
      <p:ext uri="{BB962C8B-B14F-4D97-AF65-F5344CB8AC3E}">
        <p14:creationId xmlns:p14="http://schemas.microsoft.com/office/powerpoint/2010/main" val="401990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Comments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11" y="5309137"/>
            <a:ext cx="3060906" cy="1261884"/>
          </a:xfrm>
          <a:prstGeom prst="rect">
            <a:avLst/>
          </a:prstGeom>
          <a:solidFill>
            <a:srgbClr val="6991AC"/>
          </a:solidFill>
          <a:ln>
            <a:solidFill>
              <a:srgbClr val="6991A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Bill Appel: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Libraries, acronyms, transportation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39098" y="3979514"/>
            <a:ext cx="3060905" cy="1261884"/>
          </a:xfrm>
          <a:prstGeom prst="rect">
            <a:avLst/>
          </a:prstGeom>
          <a:solidFill>
            <a:srgbClr val="67727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Mark Tompkins: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Outdated County 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office locations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9099" y="2673645"/>
            <a:ext cx="3060905" cy="1261884"/>
          </a:xfrm>
          <a:prstGeom prst="rect">
            <a:avLst/>
          </a:prstGeom>
          <a:solidFill>
            <a:srgbClr val="67727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Greg Sawyer: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Outdated facilities locations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7342" y="3980243"/>
            <a:ext cx="3063240" cy="1261884"/>
          </a:xfrm>
          <a:prstGeom prst="rect">
            <a:avLst/>
          </a:prstGeom>
          <a:solidFill>
            <a:srgbClr val="6991A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Fred Klein: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Sewage Treatment Facilities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8" name="Picture 6" descr="Image result for edit icon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67727A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075" y="5462362"/>
            <a:ext cx="1110926" cy="1108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8408" y="1415562"/>
            <a:ext cx="9926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As of October 17, 2019</a:t>
            </a:r>
            <a:endParaRPr lang="en-US" sz="2800" b="1" i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407" y="2059536"/>
            <a:ext cx="3052175" cy="523220"/>
          </a:xfrm>
          <a:prstGeom prst="rect">
            <a:avLst/>
          </a:prstGeom>
          <a:solidFill>
            <a:srgbClr val="D75C3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PUBLIC</a:t>
            </a:r>
            <a:endParaRPr lang="en-US" sz="28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39099" y="2059536"/>
            <a:ext cx="3060905" cy="523220"/>
          </a:xfrm>
          <a:prstGeom prst="rect">
            <a:avLst/>
          </a:prstGeom>
          <a:solidFill>
            <a:srgbClr val="D75C3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STAFF</a:t>
            </a:r>
            <a:endParaRPr lang="en-US" sz="28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4918" y="2649766"/>
            <a:ext cx="3063240" cy="1261884"/>
          </a:xfrm>
          <a:prstGeom prst="rect">
            <a:avLst/>
          </a:prstGeom>
          <a:solidFill>
            <a:srgbClr val="6991A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James Brady: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Sortable 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recycling bins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85984" y="3991692"/>
            <a:ext cx="3052174" cy="1261884"/>
          </a:xfrm>
          <a:prstGeom prst="rect">
            <a:avLst/>
          </a:prstGeom>
          <a:solidFill>
            <a:srgbClr val="6991A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Victoria Compton: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Jensen’s and 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Shipyard Cove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7342" y="2644639"/>
            <a:ext cx="3063240" cy="1261884"/>
          </a:xfrm>
          <a:prstGeom prst="rect">
            <a:avLst/>
          </a:prstGeom>
          <a:solidFill>
            <a:srgbClr val="6991A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Joe Symons: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Context and</a:t>
            </a:r>
          </a:p>
          <a:p>
            <a:pPr algn="ctr"/>
            <a:r>
              <a:rPr lang="en-US" sz="24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Evaluation</a:t>
            </a:r>
            <a:endParaRPr lang="en-US" sz="24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0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Next Steps:  GMA Requirements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7516" y="2456873"/>
            <a:ext cx="2078182" cy="3149600"/>
          </a:xfrm>
          <a:prstGeom prst="rect">
            <a:avLst/>
          </a:prstGeom>
          <a:solidFill>
            <a:srgbClr val="D75C37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20221" y="2456873"/>
            <a:ext cx="2078182" cy="3149600"/>
          </a:xfrm>
          <a:prstGeom prst="rect">
            <a:avLst/>
          </a:prstGeom>
          <a:solidFill>
            <a:srgbClr val="67727A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12926" y="2456873"/>
            <a:ext cx="2078182" cy="3149600"/>
          </a:xfrm>
          <a:prstGeom prst="rect">
            <a:avLst/>
          </a:prstGeom>
          <a:solidFill>
            <a:srgbClr val="6991AC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05631" y="2456873"/>
            <a:ext cx="2078182" cy="3149600"/>
          </a:xfrm>
          <a:prstGeom prst="rect">
            <a:avLst/>
          </a:prstGeom>
          <a:solidFill>
            <a:srgbClr val="C3D7D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698336" y="2456873"/>
            <a:ext cx="2078182" cy="3149600"/>
          </a:xfrm>
          <a:prstGeom prst="rect">
            <a:avLst/>
          </a:prstGeom>
          <a:solidFill>
            <a:srgbClr val="F5F5F5"/>
          </a:solidFill>
          <a:ln w="38100">
            <a:solidFill>
              <a:srgbClr val="67727A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3805" y="4652365"/>
            <a:ext cx="196560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Capacity and </a:t>
            </a:r>
          </a:p>
          <a:p>
            <a:r>
              <a:rPr lang="en-US" sz="28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LOS Analysis</a:t>
            </a:r>
            <a:endParaRPr lang="en-US" sz="2800" b="1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37776" y="4652366"/>
            <a:ext cx="21088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5F5F5"/>
                </a:solidFill>
                <a:latin typeface="Franklin Gothic Medium Cond" panose="020B0606030402020204" pitchFamily="34" charset="0"/>
              </a:rPr>
              <a:t>Forecast of future needs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41280" y="3790591"/>
            <a:ext cx="200159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5F5F5"/>
                </a:solidFill>
                <a:latin typeface="Franklin Gothic Medium Cond" panose="020B0606030402020204" pitchFamily="34" charset="0"/>
              </a:rPr>
              <a:t>Proposed locations of expanded </a:t>
            </a:r>
            <a:r>
              <a:rPr lang="en-US" sz="28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&amp; new facilities</a:t>
            </a:r>
            <a:endParaRPr lang="en-US" sz="2800" b="1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57400" y="4652366"/>
            <a:ext cx="21264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6-year Financing plan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698336" y="3359704"/>
            <a:ext cx="207818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Capital Facilities Element with Goals </a:t>
            </a:r>
            <a:r>
              <a:rPr lang="en-US" sz="2800" b="1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&amp; </a:t>
            </a:r>
            <a:r>
              <a:rPr lang="en-US" sz="2800" b="1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Policies</a:t>
            </a:r>
          </a:p>
        </p:txBody>
      </p:sp>
    </p:spTree>
    <p:extLst>
      <p:ext uri="{BB962C8B-B14F-4D97-AF65-F5344CB8AC3E}">
        <p14:creationId xmlns:p14="http://schemas.microsoft.com/office/powerpoint/2010/main" val="60139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How to Comment—Public 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773" y="1773556"/>
            <a:ext cx="3246136" cy="3985706"/>
          </a:xfrm>
          <a:prstGeom prst="rect">
            <a:avLst/>
          </a:prstGeom>
          <a:solidFill>
            <a:srgbClr val="F5F5F5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Comment Period End:</a:t>
            </a:r>
            <a:endParaRPr lang="en-US" sz="2800" b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November 1</a:t>
            </a:r>
            <a:r>
              <a:rPr lang="en-US" sz="2800" baseline="300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st</a:t>
            </a:r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, 2019</a:t>
            </a:r>
          </a:p>
          <a:p>
            <a:endParaRPr lang="en-US" sz="2800" dirty="0" smtClean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Document Link: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http://www.sanjuanco.com/1306/Comprehensive-Plan-Elements</a:t>
            </a:r>
          </a:p>
          <a:p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  <a:p>
            <a:r>
              <a:rPr lang="en-US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Draft Name:</a:t>
            </a:r>
          </a:p>
          <a:p>
            <a:r>
              <a:rPr lang="en-US" sz="1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2019-10-03_DCD_Capital_Facilites_Inv</a:t>
            </a:r>
          </a:p>
          <a:p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  <a:p>
            <a:r>
              <a:rPr lang="en-US" sz="16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Note</a:t>
            </a:r>
            <a:r>
              <a:rPr lang="en-US" sz="16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:  Substantive changes to draft made in </a:t>
            </a:r>
            <a:r>
              <a:rPr lang="en-US" sz="1600" strike="sngStrike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strikeout</a:t>
            </a:r>
            <a:r>
              <a:rPr lang="en-US" sz="16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/</a:t>
            </a:r>
            <a:r>
              <a:rPr lang="en-US" sz="1600" u="sng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underline</a:t>
            </a:r>
            <a:r>
              <a:rPr lang="en-US" sz="1600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.</a:t>
            </a:r>
            <a:endParaRPr lang="en-US" sz="1600" u="sng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0527" y="1611989"/>
            <a:ext cx="750423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Please include</a:t>
            </a:r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:</a:t>
            </a:r>
            <a:endParaRPr lang="en-US" dirty="0">
              <a:latin typeface="Franklin Gothic Medium Cond" panose="020B06060304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Your full contact information for the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record;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A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subject line: RE: Capital Facilities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from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your last name or agency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name;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References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the document, page and line number related to your comment.  Specific comments with alternative language are most helpful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.</a:t>
            </a:r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70528" y="4266523"/>
            <a:ext cx="750423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Submit Comments: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Via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Email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compplancomments@sanjuanco.com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Via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Postal </a:t>
            </a: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Service</a:t>
            </a:r>
            <a:r>
              <a:rPr lang="en-US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Sophia Cassam, Planner I, Department of Community Development, PO Box 947 Friday Harbor, WA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98250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Drop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off at the DCD office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at 135 Rhone Street, Friday Harbor during business hours. </a:t>
            </a:r>
          </a:p>
        </p:txBody>
      </p:sp>
    </p:spTree>
    <p:extLst>
      <p:ext uri="{BB962C8B-B14F-4D97-AF65-F5344CB8AC3E}">
        <p14:creationId xmlns:p14="http://schemas.microsoft.com/office/powerpoint/2010/main" val="40604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7549" y="1617560"/>
            <a:ext cx="7341577" cy="3379313"/>
          </a:xfrm>
        </p:spPr>
        <p:txBody>
          <a:bodyPr>
            <a:noAutofit/>
          </a:bodyPr>
          <a:lstStyle/>
          <a:p>
            <a:pPr algn="ctr"/>
            <a:r>
              <a:rPr lang="en-US" sz="10000" b="1" dirty="0" smtClean="0">
                <a:solidFill>
                  <a:srgbClr val="C3D7DF"/>
                </a:solidFill>
                <a:latin typeface="Rockwell" panose="02060603020205020403" pitchFamily="18" charset="0"/>
              </a:rPr>
              <a:t>Thank You</a:t>
            </a:r>
            <a:r>
              <a:rPr lang="en-US" sz="5000" b="1" dirty="0" smtClean="0">
                <a:solidFill>
                  <a:srgbClr val="F5F5F5"/>
                </a:solidFill>
                <a:latin typeface="Rockwell" panose="02060603020205020403" pitchFamily="18" charset="0"/>
              </a:rPr>
              <a:t/>
            </a:r>
            <a:br>
              <a:rPr lang="en-US" sz="5000" b="1" dirty="0" smtClean="0">
                <a:solidFill>
                  <a:srgbClr val="F5F5F5"/>
                </a:solidFill>
                <a:latin typeface="Rockwell" panose="02060603020205020403" pitchFamily="18" charset="0"/>
              </a:rPr>
            </a:br>
            <a:r>
              <a:rPr lang="en-US" sz="90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Comments?</a:t>
            </a:r>
            <a:endParaRPr lang="en-US" sz="9000" b="1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7462" y="6362700"/>
            <a:ext cx="6381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Capital Facilities Inventory Second Draft   </a:t>
            </a:r>
            <a:r>
              <a:rPr lang="en-US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·</a:t>
            </a:r>
            <a:r>
              <a:rPr lang="en-US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    Comprehensive Plan Update</a:t>
            </a:r>
            <a:endParaRPr lang="en-US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7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Comment</a:t>
            </a:r>
            <a:r>
              <a:rPr lang="en-US" sz="5000" b="1" dirty="0" smtClean="0">
                <a:solidFill>
                  <a:srgbClr val="67727A"/>
                </a:solidFill>
                <a:latin typeface="Franklin Gothic Book" panose="020B0503020102020204" pitchFamily="34" charset="0"/>
              </a:rPr>
              <a:t> </a:t>
            </a:r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on Capital Facilities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31" y="1897048"/>
            <a:ext cx="6462346" cy="3874559"/>
          </a:xfrm>
          <a:prstGeom prst="rect">
            <a:avLst/>
          </a:prstGeom>
          <a:ln w="28575">
            <a:solidFill>
              <a:srgbClr val="67727A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232311" y="3823364"/>
            <a:ext cx="2127738" cy="211816"/>
          </a:xfrm>
          <a:prstGeom prst="rect">
            <a:avLst/>
          </a:prstGeom>
          <a:noFill/>
          <a:ln w="38100">
            <a:solidFill>
              <a:srgbClr val="D75C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8409" y="1792029"/>
            <a:ext cx="41235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Comment Period End:</a:t>
            </a:r>
            <a:endParaRPr lang="en-US" sz="2800" b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November 1</a:t>
            </a:r>
            <a:r>
              <a:rPr lang="en-US" sz="2800" baseline="300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st</a:t>
            </a:r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, 2019</a:t>
            </a:r>
          </a:p>
          <a:p>
            <a:endParaRPr lang="en-US" sz="2800" dirty="0" smtClean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Document Link:</a:t>
            </a:r>
            <a:endParaRPr lang="en-US" sz="2800" b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http://www.sanjuanco.com/1306/Comprehensive-Plan-Elements</a:t>
            </a:r>
          </a:p>
          <a:p>
            <a:endParaRPr lang="en-US" sz="2800" b="1" dirty="0" smtClean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Submit Comments to:</a:t>
            </a:r>
            <a:endParaRPr lang="en-US" sz="2800" b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dirty="0" err="1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compplancomments</a:t>
            </a:r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@</a:t>
            </a:r>
          </a:p>
          <a:p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sanjuanco.com</a:t>
            </a:r>
            <a:endParaRPr lang="en-US" sz="2800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9" name="Pentagon 8"/>
          <p:cNvSpPr/>
          <p:nvPr/>
        </p:nvSpPr>
        <p:spPr>
          <a:xfrm rot="11628013">
            <a:off x="7531065" y="3888226"/>
            <a:ext cx="2041457" cy="641423"/>
          </a:xfrm>
          <a:prstGeom prst="homePlate">
            <a:avLst>
              <a:gd name="adj" fmla="val 50909"/>
            </a:avLst>
          </a:prstGeom>
          <a:solidFill>
            <a:srgbClr val="D75C37"/>
          </a:solidFill>
          <a:ln>
            <a:solidFill>
              <a:srgbClr val="F5F5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822778">
            <a:off x="7749611" y="4008881"/>
            <a:ext cx="1809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5F5F5"/>
                </a:solidFill>
                <a:latin typeface="Franklin Gothic Medium Cond" panose="020B0606030402020204" pitchFamily="34" charset="0"/>
              </a:rPr>
              <a:t>Review draft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08331" y="5961496"/>
            <a:ext cx="5864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Note:  Substantive changes to draft made in </a:t>
            </a:r>
            <a:r>
              <a:rPr lang="en-US" strike="sngStrike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strikeout</a:t>
            </a:r>
            <a:r>
              <a:rPr lang="en-US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/</a:t>
            </a:r>
            <a:r>
              <a:rPr lang="en-US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underline.</a:t>
            </a:r>
            <a:endParaRPr lang="en-US" u="sng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0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GMA Requirements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09" y="2711450"/>
            <a:ext cx="11637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Now</a:t>
            </a:r>
          </a:p>
          <a:p>
            <a:pPr marL="0" indent="0">
              <a:buNone/>
            </a:pPr>
            <a:endParaRPr lang="en-US" b="1" u="sng" dirty="0">
              <a:latin typeface="Franklin Gothic Medium Cond" panose="020B0606030402020204" pitchFamily="34" charset="0"/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Next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10691" y="2740025"/>
            <a:ext cx="75738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Inventory (Locations and Capacities)</a:t>
            </a:r>
          </a:p>
          <a:p>
            <a:pPr marL="0" indent="0">
              <a:buNone/>
            </a:pPr>
            <a:endParaRPr lang="en-US" dirty="0" smtClean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Level of Service (LOS) analysis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Forecast of future needs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Proposed locations and capacities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6-year financing plan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Capital Facilities Element with Goals &amp; Policies</a:t>
            </a:r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32363" y="1690688"/>
            <a:ext cx="3722255" cy="775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Mandatory Update</a:t>
            </a:r>
            <a:endParaRPr lang="en-US" sz="2800" b="1" u="sng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1026" name="Picture 2" descr="Image result for washington state fla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8457"/>
              </a:clrFrom>
              <a:clrTo>
                <a:srgbClr val="00845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82" t="12055" r="5881" b="6511"/>
          <a:stretch/>
        </p:blipFill>
        <p:spPr bwMode="auto">
          <a:xfrm>
            <a:off x="9035474" y="2740025"/>
            <a:ext cx="3833090" cy="276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62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7" y="365125"/>
            <a:ext cx="11411083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Connections to other Plan Elements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1012" y="1733860"/>
            <a:ext cx="2669309" cy="129266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WHAT</a:t>
            </a:r>
          </a:p>
          <a:p>
            <a:pPr algn="ctr"/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Capital Facilities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68690" y="4799283"/>
            <a:ext cx="2125757" cy="172354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HOW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Economic Development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91952" y="4799283"/>
            <a:ext cx="2270960" cy="129266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0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WHERE</a:t>
            </a:r>
          </a:p>
          <a:p>
            <a:pPr algn="ctr"/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Land Use</a:t>
            </a:r>
          </a:p>
        </p:txBody>
      </p:sp>
      <p:cxnSp>
        <p:nvCxnSpPr>
          <p:cNvPr id="7" name="Straight Connector 6"/>
          <p:cNvCxnSpPr>
            <a:stCxn id="25" idx="7"/>
            <a:endCxn id="16" idx="3"/>
          </p:cNvCxnSpPr>
          <p:nvPr/>
        </p:nvCxnSpPr>
        <p:spPr>
          <a:xfrm flipV="1">
            <a:off x="5137201" y="3264058"/>
            <a:ext cx="967041" cy="1689878"/>
          </a:xfrm>
          <a:prstGeom prst="line">
            <a:avLst/>
          </a:prstGeom>
          <a:ln w="57150">
            <a:solidFill>
              <a:srgbClr val="699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6" idx="5"/>
            <a:endCxn id="28" idx="1"/>
          </p:cNvCxnSpPr>
          <p:nvPr/>
        </p:nvCxnSpPr>
        <p:spPr>
          <a:xfrm>
            <a:off x="6227092" y="3264058"/>
            <a:ext cx="880173" cy="1689878"/>
          </a:xfrm>
          <a:prstGeom prst="line">
            <a:avLst/>
          </a:prstGeom>
          <a:ln w="57150">
            <a:solidFill>
              <a:srgbClr val="677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5" idx="6"/>
            <a:endCxn id="28" idx="2"/>
          </p:cNvCxnSpPr>
          <p:nvPr/>
        </p:nvCxnSpPr>
        <p:spPr>
          <a:xfrm>
            <a:off x="5162644" y="5015982"/>
            <a:ext cx="1919178" cy="0"/>
          </a:xfrm>
          <a:prstGeom prst="line">
            <a:avLst/>
          </a:prstGeom>
          <a:ln w="57150">
            <a:solidFill>
              <a:srgbClr val="D75C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078799" y="3114267"/>
            <a:ext cx="173736" cy="175491"/>
          </a:xfrm>
          <a:prstGeom prst="ellipse">
            <a:avLst/>
          </a:prstGeom>
          <a:solidFill>
            <a:srgbClr val="D75C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988908" y="4928236"/>
            <a:ext cx="173736" cy="175491"/>
          </a:xfrm>
          <a:prstGeom prst="ellipse">
            <a:avLst/>
          </a:prstGeom>
          <a:solidFill>
            <a:srgbClr val="6772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081822" y="4928236"/>
            <a:ext cx="173736" cy="175491"/>
          </a:xfrm>
          <a:prstGeom prst="ellipse">
            <a:avLst/>
          </a:prstGeom>
          <a:solidFill>
            <a:srgbClr val="6991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What is in the Inventory and Why?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748" y="2361006"/>
            <a:ext cx="5927470" cy="224676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Owned or operated by</a:t>
            </a:r>
            <a:endParaRPr lang="en-US" sz="2800" b="1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San Juan County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Independent Taxing Districts</a:t>
            </a:r>
            <a:endParaRPr lang="en-US" sz="2800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Public/Private Service Organizations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C</a:t>
            </a:r>
            <a:r>
              <a:rPr lang="en-US" sz="24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onsistent County funding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8408" y="1415562"/>
            <a:ext cx="9926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Capital Facilities are…</a:t>
            </a:r>
            <a:endParaRPr lang="en-US" sz="2800" b="1" i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8748" y="5653963"/>
            <a:ext cx="7169485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Subject to County-set LOS </a:t>
            </a:r>
            <a:r>
              <a:rPr lang="en-US" sz="2800" b="1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s</a:t>
            </a:r>
            <a:r>
              <a:rPr lang="en-US" sz="28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tandards</a:t>
            </a:r>
            <a:endParaRPr lang="en-US" sz="2800" b="1" dirty="0">
              <a:solidFill>
                <a:srgbClr val="6991A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8748" y="4869259"/>
            <a:ext cx="6495231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Necessary </a:t>
            </a:r>
            <a:r>
              <a:rPr lang="en-US" sz="2800" b="1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to support future development</a:t>
            </a:r>
          </a:p>
        </p:txBody>
      </p:sp>
    </p:spTree>
    <p:extLst>
      <p:ext uri="{BB962C8B-B14F-4D97-AF65-F5344CB8AC3E}">
        <p14:creationId xmlns:p14="http://schemas.microsoft.com/office/powerpoint/2010/main" val="295913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206" y="564540"/>
            <a:ext cx="5157787" cy="823912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rgbClr val="D75C37"/>
                </a:solidFill>
                <a:latin typeface="Rockwell" panose="02060603020205020403" pitchFamily="18" charset="0"/>
              </a:rPr>
              <a:t>Category A</a:t>
            </a:r>
            <a:endParaRPr lang="en-US" sz="5000" dirty="0">
              <a:solidFill>
                <a:srgbClr val="D75C37"/>
              </a:solidFill>
              <a:latin typeface="Rockwell" panose="020606030202050204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861" y="1505772"/>
            <a:ext cx="5157787" cy="4683891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3000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CONCURRENT with development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Solid waste and recycling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Community water systems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Sewage treatment systems</a:t>
            </a:r>
            <a:endParaRPr lang="en-US" sz="2600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0"/>
            <a:ext cx="6019800" cy="1388452"/>
          </a:xfrm>
          <a:solidFill>
            <a:srgbClr val="F5F5F5"/>
          </a:solidFill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rgbClr val="D75C37"/>
                </a:solidFill>
                <a:latin typeface="Rockwell" panose="02060603020205020403" pitchFamily="18" charset="0"/>
              </a:rPr>
              <a:t>  Category B</a:t>
            </a:r>
          </a:p>
        </p:txBody>
      </p:sp>
      <p:sp>
        <p:nvSpPr>
          <p:cNvPr id="7" name="Rectangle 6"/>
          <p:cNvSpPr/>
          <p:nvPr/>
        </p:nvSpPr>
        <p:spPr>
          <a:xfrm>
            <a:off x="6172200" y="1388452"/>
            <a:ext cx="6019800" cy="5469548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498935" y="1505772"/>
            <a:ext cx="536632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3000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NOT </a:t>
            </a:r>
            <a:r>
              <a:rPr lang="en-US" sz="3000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CONCURRENT </a:t>
            </a:r>
            <a:r>
              <a:rPr lang="en-US" sz="3000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with development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County government </a:t>
            </a: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services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Parks </a:t>
            </a:r>
            <a:r>
              <a:rPr lang="en-US" sz="2600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and </a:t>
            </a: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recreation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Public schools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Fire </a:t>
            </a:r>
            <a:r>
              <a:rPr lang="en-US" sz="2600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protection and </a:t>
            </a: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EMS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Hospital districts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Senior services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Educational </a:t>
            </a:r>
            <a:r>
              <a:rPr lang="en-US" sz="2600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and recreational services (public libraries, museums, performing arts, community college)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7206" y="4140882"/>
            <a:ext cx="5222442" cy="2361517"/>
          </a:xfrm>
          <a:prstGeom prst="roundRect">
            <a:avLst/>
          </a:prstGeom>
          <a:solidFill>
            <a:srgbClr val="D75C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6516" y="4140883"/>
            <a:ext cx="495141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concurrent </a:t>
            </a:r>
            <a:r>
              <a:rPr lang="en-US" sz="2800" i="1" dirty="0">
                <a:solidFill>
                  <a:srgbClr val="F5F5F5"/>
                </a:solidFill>
                <a:latin typeface="Franklin Gothic Medium Cond" panose="020B0606030402020204" pitchFamily="34" charset="0"/>
              </a:rPr>
              <a:t>with </a:t>
            </a:r>
            <a:r>
              <a:rPr lang="en-US" sz="2800" i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development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“means that improvements or strategies are in place at the time of development, or that a financial commitment is in place to complete the improvements or strategies within six years.”  RCW </a:t>
            </a:r>
            <a:r>
              <a:rPr lang="en-US" dirty="0">
                <a:solidFill>
                  <a:srgbClr val="F5F5F5"/>
                </a:solidFill>
                <a:latin typeface="Franklin Gothic Medium Cond" panose="020B0606030402020204" pitchFamily="34" charset="0"/>
              </a:rPr>
              <a:t>36.70A.070</a:t>
            </a:r>
          </a:p>
        </p:txBody>
      </p:sp>
    </p:spTree>
    <p:extLst>
      <p:ext uri="{BB962C8B-B14F-4D97-AF65-F5344CB8AC3E}">
        <p14:creationId xmlns:p14="http://schemas.microsoft.com/office/powerpoint/2010/main" val="33526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Clarifying Capital Facilities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7175" y="1536866"/>
            <a:ext cx="249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Category A &amp; B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439414"/>
              </p:ext>
            </p:extLst>
          </p:nvPr>
        </p:nvGraphicFramePr>
        <p:xfrm>
          <a:off x="5021037" y="2537605"/>
          <a:ext cx="2089902" cy="2511432"/>
        </p:xfrm>
        <a:graphic>
          <a:graphicData uri="http://schemas.openxmlformats.org/drawingml/2006/table">
            <a:tbl>
              <a:tblPr firstRow="1" firstCol="1" bandRow="1"/>
              <a:tblGrid>
                <a:gridCol w="2089902">
                  <a:extLst>
                    <a:ext uri="{9D8B030D-6E8A-4147-A177-3AD203B41FA5}">
                      <a16:colId xmlns:a16="http://schemas.microsoft.com/office/drawing/2014/main" val="21230035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Category “A” Capital Facilities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36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 Waste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809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Water Systems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366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Sewage Treatment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858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u="sng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Category “B” Capital Facilities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213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Government Administration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046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Works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6182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Stormwater Utility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41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County Parks and Recreation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369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179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 and EMS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810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353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 and Social Services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829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Education and Recreation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46532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67777" y="2245767"/>
            <a:ext cx="4367463" cy="27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45720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11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Table 1.  Category A and B Capital Facilities.</a:t>
            </a:r>
            <a:endParaRPr lang="en-US" sz="1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2101" y="5459253"/>
            <a:ext cx="2694403" cy="1000274"/>
          </a:xfrm>
          <a:prstGeom prst="rect">
            <a:avLst/>
          </a:prstGeom>
          <a:solidFill>
            <a:srgbClr val="C3D7D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Distinguishing Factor:</a:t>
            </a:r>
          </a:p>
          <a:p>
            <a:pPr algn="ctr"/>
            <a:r>
              <a:rPr lang="en-US" sz="35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Concurrency</a:t>
            </a:r>
            <a:endParaRPr lang="en-US" sz="35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22683"/>
              </p:ext>
            </p:extLst>
          </p:nvPr>
        </p:nvGraphicFramePr>
        <p:xfrm>
          <a:off x="8779168" y="2060086"/>
          <a:ext cx="2792860" cy="4399441"/>
        </p:xfrm>
        <a:graphic>
          <a:graphicData uri="http://schemas.openxmlformats.org/drawingml/2006/table">
            <a:tbl>
              <a:tblPr firstRow="1" firstCol="1" bandRow="1"/>
              <a:tblGrid>
                <a:gridCol w="643702">
                  <a:extLst>
                    <a:ext uri="{9D8B030D-6E8A-4147-A177-3AD203B41FA5}">
                      <a16:colId xmlns:a16="http://schemas.microsoft.com/office/drawing/2014/main" val="3027327947"/>
                    </a:ext>
                  </a:extLst>
                </a:gridCol>
                <a:gridCol w="537663">
                  <a:extLst>
                    <a:ext uri="{9D8B030D-6E8A-4147-A177-3AD203B41FA5}">
                      <a16:colId xmlns:a16="http://schemas.microsoft.com/office/drawing/2014/main" val="964177495"/>
                    </a:ext>
                  </a:extLst>
                </a:gridCol>
                <a:gridCol w="1611495">
                  <a:extLst>
                    <a:ext uri="{9D8B030D-6E8A-4147-A177-3AD203B41FA5}">
                      <a16:colId xmlns:a16="http://schemas.microsoft.com/office/drawing/2014/main" val="3289777598"/>
                    </a:ext>
                  </a:extLst>
                </a:gridCol>
              </a:tblGrid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b="1" u="sng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Taxing District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b="1" u="sng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Island(s) Served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b="1" u="sng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Capital Facility Funded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379586"/>
                  </a:ext>
                </a:extLst>
              </a:tr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State Levy Part 1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168704"/>
                  </a:ext>
                </a:extLst>
              </a:tr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State Levy Part 2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009873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Island School District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Juan, Pearl, Henry, Brown and Stuart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020968"/>
                  </a:ext>
                </a:extLst>
              </a:tr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 of Friday Harbor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223735"/>
                  </a:ext>
                </a:extLst>
              </a:tr>
              <a:tr h="3375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fire protection district #3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Juan, not including the Town of Friday Harbor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969135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fire protection district #6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Stuart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 and EMS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293856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Island library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Education and Recreation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804166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Island park and recreation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Juan, including town of Friday Harbor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Education and Recreation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6227085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Public Hospital District #1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 and Social Services, EMS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54224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 Island School District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 and Waldron 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973146"/>
                  </a:ext>
                </a:extLst>
              </a:tr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 of Orcas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572311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fire protection district #2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 and EMS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747408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fire protection district #5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Shaw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 and EMS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501097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 Island library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Education and Recreation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969119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Public Hospital District #3*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Orcas 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 and Social Services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97118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Island School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and Decatur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126692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Shaw Island School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Shaw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Schools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854625"/>
                  </a:ext>
                </a:extLst>
              </a:tr>
              <a:tr h="843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 of Lopez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644419"/>
                  </a:ext>
                </a:extLst>
              </a:tr>
              <a:tr h="2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fire protection district #4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 Protection and EMS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2942704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Island library district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Education and Recreation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079695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 Juan County Public Hospital District #2**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 and Social Services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113010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Solid Waste Disposal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Lopez 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 Waste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673515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County Current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Funds land conservations efforts. Not associated with capital facilities.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480042"/>
                  </a:ext>
                </a:extLst>
              </a:tr>
              <a:tr h="168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Conservation Futures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5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Funds land conservations efforts. Not associated with capital facilities.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60" marR="3226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31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072699" y="1536866"/>
            <a:ext cx="249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Taxing Districts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8408" y="2245767"/>
            <a:ext cx="38222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Owned or operated 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San Juan County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Independent Taxing Districts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Public/Private</a:t>
            </a:r>
          </a:p>
          <a:p>
            <a:r>
              <a:rPr lang="en-US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           Service </a:t>
            </a:r>
            <a:r>
              <a:rPr lang="en-US" dirty="0">
                <a:solidFill>
                  <a:srgbClr val="6991AC"/>
                </a:solidFill>
                <a:latin typeface="Franklin Gothic Medium Cond" panose="020B0606030402020204" pitchFamily="34" charset="0"/>
              </a:rPr>
              <a:t>Organizations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5121" y="3724110"/>
            <a:ext cx="36299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Necessary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support development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5121" y="4093508"/>
            <a:ext cx="3486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Subject to LOS Standards</a:t>
            </a:r>
            <a:endParaRPr lang="en-US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8408" y="1536866"/>
            <a:ext cx="249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Definition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4085100" y="2168665"/>
            <a:ext cx="0" cy="4290862"/>
          </a:xfrm>
          <a:prstGeom prst="line">
            <a:avLst/>
          </a:prstGeom>
          <a:ln w="38100">
            <a:solidFill>
              <a:srgbClr val="677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107455" y="2168665"/>
            <a:ext cx="0" cy="4290862"/>
          </a:xfrm>
          <a:prstGeom prst="line">
            <a:avLst/>
          </a:prstGeom>
          <a:ln w="38100">
            <a:solidFill>
              <a:srgbClr val="677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77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Major Changes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45104" y="4499751"/>
            <a:ext cx="212980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Organized 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and formatted 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consistently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8552" y="1792801"/>
            <a:ext cx="150552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 smtClean="0">
                <a:solidFill>
                  <a:srgbClr val="D75C37"/>
                </a:solidFill>
                <a:latin typeface="Franklin Gothic Demi" panose="020B0703020102020204" pitchFamily="34" charset="0"/>
              </a:rPr>
              <a:t>1</a:t>
            </a:r>
            <a:endParaRPr lang="en-US" sz="12500" dirty="0">
              <a:solidFill>
                <a:srgbClr val="D75C37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1" y="2566368"/>
            <a:ext cx="2013821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Addressed 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2017 comments</a:t>
            </a:r>
            <a:endParaRPr lang="en-US" sz="24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621" y="4111091"/>
            <a:ext cx="99218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 smtClean="0">
                <a:solidFill>
                  <a:srgbClr val="D75C37"/>
                </a:solidFill>
                <a:latin typeface="Franklin Gothic Demi" panose="020B0703020102020204" pitchFamily="34" charset="0"/>
              </a:rPr>
              <a:t>2</a:t>
            </a:r>
            <a:endParaRPr lang="en-US" sz="12500" dirty="0">
              <a:solidFill>
                <a:srgbClr val="D75C37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66112" y="4499751"/>
            <a:ext cx="210589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Clarified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Capital Facilities categorization</a:t>
            </a:r>
            <a:endParaRPr lang="en-US" sz="24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203" y="1792801"/>
            <a:ext cx="99218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 smtClean="0">
                <a:solidFill>
                  <a:srgbClr val="D75C37"/>
                </a:solidFill>
                <a:latin typeface="Franklin Gothic Demi" panose="020B0703020102020204" pitchFamily="34" charset="0"/>
              </a:rPr>
              <a:t>3</a:t>
            </a:r>
            <a:endParaRPr lang="en-US" sz="12500" dirty="0">
              <a:solidFill>
                <a:srgbClr val="D75C37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45104" y="2197036"/>
            <a:ext cx="2205989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Updated</a:t>
            </a:r>
            <a:r>
              <a:rPr lang="en-US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Information and </a:t>
            </a:r>
          </a:p>
          <a:p>
            <a:r>
              <a:rPr lang="en-US" sz="24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filled in data gaps</a:t>
            </a:r>
            <a:endParaRPr lang="en-US" sz="24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203" y="4122725"/>
            <a:ext cx="99218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 smtClean="0">
                <a:solidFill>
                  <a:srgbClr val="D75C37"/>
                </a:solidFill>
                <a:latin typeface="Franklin Gothic Demi" panose="020B0703020102020204" pitchFamily="34" charset="0"/>
              </a:rPr>
              <a:t>4</a:t>
            </a:r>
            <a:endParaRPr lang="en-US" sz="12500" dirty="0">
              <a:solidFill>
                <a:srgbClr val="D75C37"/>
              </a:solidFill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7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2017 Comments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962" y="1765451"/>
            <a:ext cx="5421745" cy="3970318"/>
          </a:xfrm>
          <a:prstGeom prst="rect">
            <a:avLst/>
          </a:prstGeom>
          <a:solidFill>
            <a:srgbClr val="F5F5F5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Taxing Districts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References to other plans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New information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Gaps in information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What counts?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6991AC"/>
                </a:solidFill>
                <a:latin typeface="Franklin Gothic Medium Cond" panose="020B0606030402020204" pitchFamily="34" charset="0"/>
              </a:rPr>
              <a:t>Housekeeping tasks</a:t>
            </a:r>
          </a:p>
        </p:txBody>
      </p:sp>
    </p:spTree>
    <p:extLst>
      <p:ext uri="{BB962C8B-B14F-4D97-AF65-F5344CB8AC3E}">
        <p14:creationId xmlns:p14="http://schemas.microsoft.com/office/powerpoint/2010/main" val="39424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</TotalTime>
  <Words>1016</Words>
  <Application>Microsoft Office PowerPoint</Application>
  <PresentationFormat>Widescreen</PresentationFormat>
  <Paragraphs>272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Franklin Gothic Book</vt:lpstr>
      <vt:lpstr>Franklin Gothic Demi</vt:lpstr>
      <vt:lpstr>Franklin Gothic Medium Cond</vt:lpstr>
      <vt:lpstr>Helvetica</vt:lpstr>
      <vt:lpstr>Rockwell</vt:lpstr>
      <vt:lpstr>Times New Roman</vt:lpstr>
      <vt:lpstr>Office Theme</vt:lpstr>
      <vt:lpstr>Capital Facilities Inventory</vt:lpstr>
      <vt:lpstr>Comment on Capital Facilities</vt:lpstr>
      <vt:lpstr>GMA Requirements</vt:lpstr>
      <vt:lpstr>Connections to other Plan Elements</vt:lpstr>
      <vt:lpstr>What is in the Inventory and Why?</vt:lpstr>
      <vt:lpstr>PowerPoint Presentation</vt:lpstr>
      <vt:lpstr>Clarifying Capital Facilities</vt:lpstr>
      <vt:lpstr>Major Changes</vt:lpstr>
      <vt:lpstr>2017 Comments</vt:lpstr>
      <vt:lpstr>Capital Facilities Categorization</vt:lpstr>
      <vt:lpstr>Data Gaps</vt:lpstr>
      <vt:lpstr>New Information</vt:lpstr>
      <vt:lpstr>Organization and Formatting</vt:lpstr>
      <vt:lpstr>Next Steps:  Inventory</vt:lpstr>
      <vt:lpstr>Comments</vt:lpstr>
      <vt:lpstr>Next Steps:  GMA Requirements</vt:lpstr>
      <vt:lpstr>How to Comment—Public </vt:lpstr>
      <vt:lpstr>Thank You Comments?</vt:lpstr>
    </vt:vector>
  </TitlesOfParts>
  <Company>San Juan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FACILITIES INVENTORY</dc:title>
  <dc:creator>Sophia Cassam</dc:creator>
  <cp:lastModifiedBy>Sophia Cassam</cp:lastModifiedBy>
  <cp:revision>127</cp:revision>
  <cp:lastPrinted>2019-10-17T21:00:16Z</cp:lastPrinted>
  <dcterms:created xsi:type="dcterms:W3CDTF">2019-10-11T20:24:28Z</dcterms:created>
  <dcterms:modified xsi:type="dcterms:W3CDTF">2019-10-17T21:45:55Z</dcterms:modified>
</cp:coreProperties>
</file>