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0" r:id="rId3"/>
    <p:sldId id="257" r:id="rId4"/>
    <p:sldId id="258" r:id="rId5"/>
    <p:sldId id="262" r:id="rId6"/>
    <p:sldId id="263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7DF"/>
    <a:srgbClr val="F5F5F5"/>
    <a:srgbClr val="D75C37"/>
    <a:srgbClr val="6991AC"/>
    <a:srgbClr val="677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E2D5D7-8FA1-4039-81AB-07B4D2F0B22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5FB2F7-49B1-429C-AE41-D80F7882C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69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8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9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1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5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8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7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1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2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FF78-85B6-48E1-80D0-E1B6BCE8757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8DE12-59CF-4E9B-AAEC-F42326FAC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4326" y="764471"/>
            <a:ext cx="10222967" cy="2387600"/>
          </a:xfrm>
        </p:spPr>
        <p:txBody>
          <a:bodyPr>
            <a:normAutofit/>
          </a:bodyPr>
          <a:lstStyle/>
          <a:p>
            <a:pPr algn="l"/>
            <a:r>
              <a:rPr lang="en-US" sz="8000" b="1" dirty="0" smtClean="0">
                <a:solidFill>
                  <a:srgbClr val="C3D7DF"/>
                </a:solidFill>
                <a:latin typeface="Rockwell" panose="02060603020205020403" pitchFamily="18" charset="0"/>
                <a:cs typeface="Helvetica" panose="020B0604020202020204" pitchFamily="34" charset="0"/>
              </a:rPr>
              <a:t>Utilities</a:t>
            </a:r>
            <a:br>
              <a:rPr lang="en-US" sz="8000" b="1" dirty="0" smtClean="0">
                <a:solidFill>
                  <a:srgbClr val="C3D7DF"/>
                </a:solidFill>
                <a:latin typeface="Rockwell" panose="02060603020205020403" pitchFamily="18" charset="0"/>
                <a:cs typeface="Helvetica" panose="020B0604020202020204" pitchFamily="34" charset="0"/>
              </a:rPr>
            </a:br>
            <a:r>
              <a:rPr lang="en-US" sz="8000" b="1" dirty="0" smtClean="0">
                <a:solidFill>
                  <a:srgbClr val="C3D7DF"/>
                </a:solidFill>
                <a:latin typeface="Rockwell" panose="02060603020205020403" pitchFamily="18" charset="0"/>
                <a:cs typeface="Helvetica" panose="020B0604020202020204" pitchFamily="34" charset="0"/>
              </a:rPr>
              <a:t>Inventory</a:t>
            </a:r>
            <a:endParaRPr lang="en-US" sz="8000" b="1" dirty="0">
              <a:solidFill>
                <a:srgbClr val="C3D7DF"/>
              </a:solidFill>
              <a:latin typeface="Rockwell" panose="02060603020205020403" pitchFamily="18" charset="0"/>
              <a:cs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4326" y="3289540"/>
            <a:ext cx="9873674" cy="741871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5000" dirty="0" smtClean="0">
                <a:solidFill>
                  <a:srgbClr val="F5F5F5"/>
                </a:solidFill>
                <a:latin typeface="Franklin Gothic Medium Cond" panose="020B0606030402020204" pitchFamily="34" charset="0"/>
                <a:cs typeface="Helvetica" panose="020B0604020202020204" pitchFamily="34" charset="0"/>
              </a:rPr>
              <a:t>Second Draft</a:t>
            </a:r>
            <a:endParaRPr lang="en-US" sz="5000" dirty="0">
              <a:solidFill>
                <a:srgbClr val="F5F5F5"/>
              </a:solidFill>
              <a:latin typeface="Franklin Gothic Medium Cond" panose="020B06060304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6" name="Picture 2" descr="SJC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0003" y="4738295"/>
            <a:ext cx="1954579" cy="193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94326" y="4738295"/>
            <a:ext cx="9144000" cy="1801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Sophia Cassam, Planner I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October 18, 2019—Planning Commission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October 21, 2019—County Council</a:t>
            </a:r>
          </a:p>
          <a:p>
            <a:pPr algn="l"/>
            <a:r>
              <a:rPr lang="en-US" sz="2200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Comprehensive Plan Periodic Update</a:t>
            </a:r>
            <a:endParaRPr lang="en-US" sz="2200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84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Utilities Inventory 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930" y="1967401"/>
            <a:ext cx="6520462" cy="138499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991AC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GMA Requirement: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991AC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Show locations and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991AC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capacities of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991AC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existing and proposed utilities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6991AC"/>
              </a:solidFill>
              <a:effectLst/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4930" y="3884930"/>
            <a:ext cx="4595031" cy="138499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75C37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SJC Inventory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D75C37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Includes: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baseline="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Power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D75C37"/>
                </a:solidFill>
                <a:effectLst/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Telecommunications</a:t>
            </a:r>
          </a:p>
        </p:txBody>
      </p:sp>
      <p:pic>
        <p:nvPicPr>
          <p:cNvPr id="7" name="Picture 10" descr="Image result for cell tower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2602" y="3992820"/>
            <a:ext cx="1546476" cy="1546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83" b="83549" l="4091" r="888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282" y="1856602"/>
            <a:ext cx="1925880" cy="186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ightning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389" b="75278" l="31800" r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288" y="2807278"/>
            <a:ext cx="515087" cy="55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68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Major Changes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5782" y="1958109"/>
            <a:ext cx="109358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Added introduction for context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Incorporated information provided by OPALCO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Updated information on internet services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Reformatted for consistency</a:t>
            </a:r>
          </a:p>
        </p:txBody>
      </p:sp>
    </p:spTree>
    <p:extLst>
      <p:ext uri="{BB962C8B-B14F-4D97-AF65-F5344CB8AC3E}">
        <p14:creationId xmlns:p14="http://schemas.microsoft.com/office/powerpoint/2010/main" val="7727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Next Steps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pic>
        <p:nvPicPr>
          <p:cNvPr id="4102" name="Picture 6" descr="Image result for edit icon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67727A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722" y="3970204"/>
            <a:ext cx="1692814" cy="1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98118" y="2641797"/>
            <a:ext cx="2314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Tower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Location Map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1804" y="2641796"/>
            <a:ext cx="208864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Address 2019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Comments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1030" name="Picture 6" descr="Image result for book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364" y="3859369"/>
            <a:ext cx="2098098" cy="209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900669" y="2641796"/>
            <a:ext cx="12634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Utilities </a:t>
            </a:r>
          </a:p>
          <a:p>
            <a:pPr algn="ctr"/>
            <a:r>
              <a:rPr lang="en-US" sz="28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Element</a:t>
            </a:r>
            <a:endParaRPr lang="en-US" sz="2800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1034" name="Picture 10" descr="Image result for cell tow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699" y="3859369"/>
            <a:ext cx="1800195" cy="180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96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365125"/>
            <a:ext cx="10905392" cy="1325563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67727A"/>
                </a:solidFill>
                <a:latin typeface="Rockwell" panose="02060603020205020403" pitchFamily="18" charset="0"/>
              </a:rPr>
              <a:t>How to Comment</a:t>
            </a:r>
            <a:endParaRPr lang="en-US" sz="5000" b="1" dirty="0">
              <a:solidFill>
                <a:srgbClr val="67727A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773" y="1773556"/>
            <a:ext cx="3246136" cy="3985706"/>
          </a:xfrm>
          <a:prstGeom prst="rect">
            <a:avLst/>
          </a:prstGeom>
          <a:solidFill>
            <a:srgbClr val="F5F5F5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Comment Period End:</a:t>
            </a:r>
            <a:endParaRPr lang="en-US" sz="2800" b="1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November 1</a:t>
            </a:r>
            <a:r>
              <a:rPr lang="en-US" sz="2800" baseline="300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st</a:t>
            </a:r>
            <a:r>
              <a:rPr lang="en-US" sz="28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, 2019</a:t>
            </a:r>
          </a:p>
          <a:p>
            <a:endParaRPr lang="en-US" sz="2800" dirty="0" smtClean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Document Link:</a:t>
            </a:r>
          </a:p>
          <a:p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http://www.sanjuanco.com/1306/Comprehensive-Plan-Elements</a:t>
            </a:r>
          </a:p>
          <a:p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  <a:p>
            <a:r>
              <a:rPr lang="en-US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Draft Name:</a:t>
            </a:r>
          </a:p>
          <a:p>
            <a:r>
              <a:rPr lang="en-US" sz="1600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2019-10-03_DCD_Utilities_Inv</a:t>
            </a:r>
          </a:p>
          <a:p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  <a:p>
            <a:r>
              <a:rPr lang="en-US" sz="1600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Note</a:t>
            </a:r>
            <a:r>
              <a:rPr lang="en-US" sz="16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:  Substantive changes to draft made in </a:t>
            </a:r>
            <a:r>
              <a:rPr lang="en-US" sz="1600" strike="sngStrike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strikeout</a:t>
            </a:r>
            <a:r>
              <a:rPr lang="en-US" sz="1600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/</a:t>
            </a:r>
            <a:r>
              <a:rPr lang="en-US" sz="1600" u="sng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underline</a:t>
            </a:r>
            <a:r>
              <a:rPr lang="en-US" sz="1600" u="sng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.</a:t>
            </a:r>
            <a:endParaRPr lang="en-US" sz="1600" u="sng" dirty="0">
              <a:solidFill>
                <a:srgbClr val="D75C37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0527" y="1611989"/>
            <a:ext cx="750423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D75C37"/>
                </a:solidFill>
                <a:latin typeface="Franklin Gothic Medium Cond" panose="020B0606030402020204" pitchFamily="34" charset="0"/>
              </a:rPr>
              <a:t>Please include</a:t>
            </a:r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:</a:t>
            </a:r>
            <a:endParaRPr lang="en-US" dirty="0">
              <a:latin typeface="Franklin Gothic Medium Cond" panose="020B06060304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Your full contact information for the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record;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A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subject line: RE: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Utilities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from your last name or agency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name;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References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the document, page and line number related to your comment.  Specific comments with alternative language are most helpful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.</a:t>
            </a:r>
            <a:endParaRPr lang="en-US" dirty="0">
              <a:solidFill>
                <a:srgbClr val="67727A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70528" y="4266523"/>
            <a:ext cx="750423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D75C37"/>
                </a:solidFill>
                <a:latin typeface="Franklin Gothic Medium Cond" panose="020B0606030402020204" pitchFamily="34" charset="0"/>
              </a:rPr>
              <a:t>Submit Comments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Via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Email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compplancomments@sanjuanco.com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Via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Postal </a:t>
            </a: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Service</a:t>
            </a:r>
            <a:r>
              <a:rPr lang="en-US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to Sophia Cassam, Planner I, Department of Community Development, PO Box 947 Friday Harbor, WA </a:t>
            </a:r>
            <a:r>
              <a:rPr lang="en-US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98250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u="sng" dirty="0" smtClean="0">
                <a:solidFill>
                  <a:srgbClr val="67727A"/>
                </a:solidFill>
                <a:latin typeface="Franklin Gothic Medium Cond" panose="020B0606030402020204" pitchFamily="34" charset="0"/>
              </a:rPr>
              <a:t>Drop </a:t>
            </a:r>
            <a:r>
              <a:rPr lang="en-US" b="1" u="sng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off at the DCD office </a:t>
            </a:r>
            <a:r>
              <a:rPr lang="en-US" dirty="0">
                <a:solidFill>
                  <a:srgbClr val="67727A"/>
                </a:solidFill>
                <a:latin typeface="Franklin Gothic Medium Cond" panose="020B0606030402020204" pitchFamily="34" charset="0"/>
              </a:rPr>
              <a:t>at 135 Rhone Street, Friday Harbor during business hours. </a:t>
            </a:r>
          </a:p>
        </p:txBody>
      </p:sp>
    </p:spTree>
    <p:extLst>
      <p:ext uri="{BB962C8B-B14F-4D97-AF65-F5344CB8AC3E}">
        <p14:creationId xmlns:p14="http://schemas.microsoft.com/office/powerpoint/2010/main" val="414242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7549" y="1617560"/>
            <a:ext cx="7341577" cy="3379313"/>
          </a:xfrm>
        </p:spPr>
        <p:txBody>
          <a:bodyPr>
            <a:noAutofit/>
          </a:bodyPr>
          <a:lstStyle/>
          <a:p>
            <a:pPr algn="ctr"/>
            <a:r>
              <a:rPr lang="en-US" sz="10000" b="1" dirty="0" smtClean="0">
                <a:solidFill>
                  <a:srgbClr val="C3D7DF"/>
                </a:solidFill>
                <a:latin typeface="Rockwell" panose="02060603020205020403" pitchFamily="18" charset="0"/>
              </a:rPr>
              <a:t>Thank You</a:t>
            </a:r>
            <a:r>
              <a:rPr lang="en-US" sz="5000" b="1" dirty="0" smtClean="0">
                <a:solidFill>
                  <a:srgbClr val="F5F5F5"/>
                </a:solidFill>
                <a:latin typeface="Rockwell" panose="02060603020205020403" pitchFamily="18" charset="0"/>
              </a:rPr>
              <a:t/>
            </a:r>
            <a:br>
              <a:rPr lang="en-US" sz="5000" b="1" dirty="0" smtClean="0">
                <a:solidFill>
                  <a:srgbClr val="F5F5F5"/>
                </a:solidFill>
                <a:latin typeface="Rockwell" panose="02060603020205020403" pitchFamily="18" charset="0"/>
              </a:rPr>
            </a:br>
            <a:r>
              <a:rPr lang="en-US" sz="9000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Comments?</a:t>
            </a:r>
            <a:endParaRPr lang="en-US" sz="9000" b="1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5987" y="6362700"/>
            <a:ext cx="552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Utilities Inventory Second Draft   </a:t>
            </a:r>
            <a:r>
              <a:rPr lang="en-US" b="1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·</a:t>
            </a:r>
            <a:r>
              <a:rPr lang="en-US" dirty="0" smtClean="0">
                <a:solidFill>
                  <a:srgbClr val="F5F5F5"/>
                </a:solidFill>
                <a:latin typeface="Franklin Gothic Medium Cond" panose="020B0606030402020204" pitchFamily="34" charset="0"/>
              </a:rPr>
              <a:t>    Comprehensive Plan Update</a:t>
            </a:r>
            <a:endParaRPr lang="en-US" dirty="0">
              <a:solidFill>
                <a:srgbClr val="F5F5F5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9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207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Franklin Gothic Medium Cond</vt:lpstr>
      <vt:lpstr>Helvetica</vt:lpstr>
      <vt:lpstr>Rockwell</vt:lpstr>
      <vt:lpstr>Office Theme</vt:lpstr>
      <vt:lpstr>Utilities Inventory</vt:lpstr>
      <vt:lpstr>Utilities Inventory </vt:lpstr>
      <vt:lpstr>Major Changes</vt:lpstr>
      <vt:lpstr>Next Steps</vt:lpstr>
      <vt:lpstr>How to Comment</vt:lpstr>
      <vt:lpstr>Thank You Comments?</vt:lpstr>
    </vt:vector>
  </TitlesOfParts>
  <Company>San Juan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 Inventory</dc:title>
  <dc:creator>Sophia Cassam</dc:creator>
  <cp:lastModifiedBy>Sophia Cassam</cp:lastModifiedBy>
  <cp:revision>18</cp:revision>
  <cp:lastPrinted>2019-10-17T21:00:40Z</cp:lastPrinted>
  <dcterms:created xsi:type="dcterms:W3CDTF">2019-10-16T15:31:13Z</dcterms:created>
  <dcterms:modified xsi:type="dcterms:W3CDTF">2019-10-17T21:45:46Z</dcterms:modified>
</cp:coreProperties>
</file>