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2"/>
  </p:handoutMasterIdLst>
  <p:sldIdLst>
    <p:sldId id="256" r:id="rId2"/>
    <p:sldId id="257" r:id="rId3"/>
    <p:sldId id="268" r:id="rId4"/>
    <p:sldId id="263" r:id="rId5"/>
    <p:sldId id="264" r:id="rId6"/>
    <p:sldId id="261" r:id="rId7"/>
    <p:sldId id="259" r:id="rId8"/>
    <p:sldId id="262" r:id="rId9"/>
    <p:sldId id="267" r:id="rId10"/>
    <p:sldId id="266"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581"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6434"/>
          </a:xfrm>
          <a:prstGeom prst="rect">
            <a:avLst/>
          </a:prstGeom>
        </p:spPr>
        <p:txBody>
          <a:bodyPr vert="horz" lIns="93177" tIns="46589" rIns="93177" bIns="46589" rtlCol="0"/>
          <a:lstStyle>
            <a:lvl1pPr algn="r">
              <a:defRPr sz="1200"/>
            </a:lvl1pPr>
          </a:lstStyle>
          <a:p>
            <a:fld id="{5A26679A-E9D6-4327-87EF-0744124D50E6}" type="datetimeFigureOut">
              <a:rPr lang="en-US" smtClean="0"/>
              <a:t>1/13/2020</a:t>
            </a:fld>
            <a:endParaRPr lang="en-US" dirty="0"/>
          </a:p>
        </p:txBody>
      </p:sp>
      <p:sp>
        <p:nvSpPr>
          <p:cNvPr id="4" name="Footer Placeholder 3"/>
          <p:cNvSpPr>
            <a:spLocks noGrp="1"/>
          </p:cNvSpPr>
          <p:nvPr>
            <p:ph type="ftr" sz="quarter" idx="2"/>
          </p:nvPr>
        </p:nvSpPr>
        <p:spPr>
          <a:xfrm>
            <a:off x="1" y="8829969"/>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9"/>
            <a:ext cx="3037840" cy="466433"/>
          </a:xfrm>
          <a:prstGeom prst="rect">
            <a:avLst/>
          </a:prstGeom>
        </p:spPr>
        <p:txBody>
          <a:bodyPr vert="horz" lIns="93177" tIns="46589" rIns="93177" bIns="46589" rtlCol="0" anchor="b"/>
          <a:lstStyle>
            <a:lvl1pPr algn="r">
              <a:defRPr sz="1200"/>
            </a:lvl1pPr>
          </a:lstStyle>
          <a:p>
            <a:fld id="{DFE2EF62-55E2-469C-999D-4C901D123D08}" type="slidenum">
              <a:rPr lang="en-US" smtClean="0"/>
              <a:t>‹#›</a:t>
            </a:fld>
            <a:endParaRPr lang="en-US" dirty="0"/>
          </a:p>
        </p:txBody>
      </p:sp>
    </p:spTree>
    <p:extLst>
      <p:ext uri="{BB962C8B-B14F-4D97-AF65-F5344CB8AC3E}">
        <p14:creationId xmlns:p14="http://schemas.microsoft.com/office/powerpoint/2010/main" val="116268791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1/13/2020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0704" y="2404534"/>
            <a:ext cx="8586215" cy="1646302"/>
          </a:xfrm>
        </p:spPr>
        <p:txBody>
          <a:bodyPr/>
          <a:lstStyle/>
          <a:p>
            <a:pPr algn="l"/>
            <a:r>
              <a:rPr lang="en-US" dirty="0" smtClean="0"/>
              <a:t/>
            </a:r>
            <a:br>
              <a:rPr lang="en-US" dirty="0" smtClean="0"/>
            </a:br>
            <a:r>
              <a:rPr lang="en-US" dirty="0" smtClean="0"/>
              <a:t>Code Correction Ordinance Public Hearing</a:t>
            </a:r>
            <a:endParaRPr lang="en-US" dirty="0"/>
          </a:p>
        </p:txBody>
      </p:sp>
      <p:sp>
        <p:nvSpPr>
          <p:cNvPr id="3" name="Subtitle 2"/>
          <p:cNvSpPr>
            <a:spLocks noGrp="1"/>
          </p:cNvSpPr>
          <p:nvPr>
            <p:ph type="subTitle" idx="1"/>
          </p:nvPr>
        </p:nvSpPr>
        <p:spPr/>
        <p:txBody>
          <a:bodyPr/>
          <a:lstStyle/>
          <a:p>
            <a:r>
              <a:rPr lang="en-US" dirty="0" smtClean="0"/>
              <a:t>San Juan </a:t>
            </a:r>
            <a:r>
              <a:rPr lang="en-US" dirty="0" smtClean="0"/>
              <a:t>County Council </a:t>
            </a:r>
          </a:p>
          <a:p>
            <a:r>
              <a:rPr lang="en-US" dirty="0" smtClean="0"/>
              <a:t>January 14, 2020</a:t>
            </a:r>
            <a:endParaRPr lang="en-US" dirty="0"/>
          </a:p>
        </p:txBody>
      </p:sp>
      <p:sp>
        <p:nvSpPr>
          <p:cNvPr id="4" name="TextBox 3"/>
          <p:cNvSpPr txBox="1"/>
          <p:nvPr/>
        </p:nvSpPr>
        <p:spPr>
          <a:xfrm>
            <a:off x="996696" y="4837176"/>
            <a:ext cx="5084064" cy="1200329"/>
          </a:xfrm>
          <a:prstGeom prst="rect">
            <a:avLst/>
          </a:prstGeom>
          <a:noFill/>
        </p:spPr>
        <p:txBody>
          <a:bodyPr wrap="square" rtlCol="0">
            <a:spAutoFit/>
          </a:bodyPr>
          <a:lstStyle/>
          <a:p>
            <a:pPr>
              <a:tabLst>
                <a:tab pos="6400800" algn="l"/>
              </a:tabLst>
            </a:pPr>
            <a:r>
              <a:rPr lang="en-US" dirty="0" smtClean="0"/>
              <a:t>An Ordinance </a:t>
            </a:r>
            <a:r>
              <a:rPr lang="en-US" dirty="0"/>
              <a:t>Correcting Code Inconsistencies and Inaccuracies; Amending San Juan County Code 18.20.160, 18.30.055, 18.70.030, 18.70.060, and 18.80.140.</a:t>
            </a:r>
          </a:p>
        </p:txBody>
      </p:sp>
    </p:spTree>
    <p:extLst>
      <p:ext uri="{BB962C8B-B14F-4D97-AF65-F5344CB8AC3E}">
        <p14:creationId xmlns:p14="http://schemas.microsoft.com/office/powerpoint/2010/main" val="4512996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18.70.060 Subdivision and short subdivision design and development standards.</a:t>
            </a:r>
            <a:br>
              <a:rPr lang="en-US" b="1" dirty="0"/>
            </a:br>
            <a:endParaRPr lang="en-US" dirty="0"/>
          </a:p>
        </p:txBody>
      </p:sp>
      <p:sp>
        <p:nvSpPr>
          <p:cNvPr id="3" name="Content Placeholder 2"/>
          <p:cNvSpPr>
            <a:spLocks noGrp="1"/>
          </p:cNvSpPr>
          <p:nvPr>
            <p:ph idx="1"/>
          </p:nvPr>
        </p:nvSpPr>
        <p:spPr/>
        <p:txBody>
          <a:bodyPr/>
          <a:lstStyle/>
          <a:p>
            <a:pPr fontAlgn="base"/>
            <a:r>
              <a:rPr lang="en-US" dirty="0"/>
              <a:t>10. Conservation Design Requirements. All land divisions in resource land, conservancy, and rural designations (outside of areas of more intensive rural development), and all shoreline areas shall protect open space and scenic resources as well as natural resources by meeting the following design and development requirements:</a:t>
            </a:r>
          </a:p>
          <a:p>
            <a:pPr fontAlgn="base"/>
            <a:r>
              <a:rPr lang="en-US" dirty="0"/>
              <a:t>a. At a minimum, 60 percent of the area of the parcel to be divided shall be maintained as open space area from which all construction related to residential use (houses, residential outbuildings, parking and residential landscaping) shall be excluded. Wells, septic systems, biofiltration, and </a:t>
            </a:r>
            <a:r>
              <a:rPr lang="en-US" dirty="0" smtClean="0"/>
              <a:t>ponds </a:t>
            </a:r>
            <a:r>
              <a:rPr lang="en-US" dirty="0"/>
              <a:t> approved as pumper supply points, may be placed within the nonbuilding area of a parcel.</a:t>
            </a:r>
          </a:p>
        </p:txBody>
      </p:sp>
    </p:spTree>
    <p:extLst>
      <p:ext uri="{BB962C8B-B14F-4D97-AF65-F5344CB8AC3E}">
        <p14:creationId xmlns:p14="http://schemas.microsoft.com/office/powerpoint/2010/main" val="1544811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4873"/>
            <a:ext cx="8596668" cy="1320800"/>
          </a:xfrm>
        </p:spPr>
        <p:txBody>
          <a:bodyPr/>
          <a:lstStyle/>
          <a:p>
            <a:r>
              <a:rPr lang="en-US" dirty="0" smtClean="0"/>
              <a:t>Overview: </a:t>
            </a:r>
            <a:endParaRPr lang="en-US" dirty="0"/>
          </a:p>
        </p:txBody>
      </p:sp>
      <p:sp>
        <p:nvSpPr>
          <p:cNvPr id="3" name="Content Placeholder 2"/>
          <p:cNvSpPr>
            <a:spLocks noGrp="1"/>
          </p:cNvSpPr>
          <p:nvPr>
            <p:ph idx="1"/>
          </p:nvPr>
        </p:nvSpPr>
        <p:spPr>
          <a:xfrm>
            <a:off x="677334" y="1307592"/>
            <a:ext cx="9234762" cy="4937759"/>
          </a:xfrm>
        </p:spPr>
        <p:txBody>
          <a:bodyPr>
            <a:noAutofit/>
          </a:bodyPr>
          <a:lstStyle/>
          <a:p>
            <a:pPr marL="0" indent="0">
              <a:buNone/>
              <a:tabLst>
                <a:tab pos="6400800" algn="l"/>
              </a:tabLst>
            </a:pPr>
            <a:endParaRPr lang="en-US" sz="2200" dirty="0" smtClean="0">
              <a:solidFill>
                <a:schemeClr val="tx1"/>
              </a:solidFill>
            </a:endParaRPr>
          </a:p>
          <a:p>
            <a:pPr>
              <a:tabLst>
                <a:tab pos="6400800" algn="l"/>
              </a:tabLst>
            </a:pPr>
            <a:r>
              <a:rPr lang="en-US" sz="2200" dirty="0">
                <a:solidFill>
                  <a:schemeClr val="tx1"/>
                </a:solidFill>
                <a:ea typeface="Times New Roman" panose="02020603050405020304" pitchFamily="18" charset="0"/>
                <a:cs typeface="Times New Roman" panose="02020603050405020304" pitchFamily="18" charset="0"/>
              </a:rPr>
              <a:t>Ordinance is approved as to form.</a:t>
            </a:r>
          </a:p>
          <a:p>
            <a:pPr marL="0" indent="0">
              <a:buNone/>
              <a:tabLst>
                <a:tab pos="6400800" algn="l"/>
              </a:tabLst>
            </a:pPr>
            <a:endParaRPr lang="en-US" sz="1000" dirty="0" smtClean="0">
              <a:solidFill>
                <a:schemeClr val="tx1"/>
              </a:solidFill>
              <a:ea typeface="Times New Roman" panose="02020603050405020304" pitchFamily="18" charset="0"/>
              <a:cs typeface="Times New Roman" panose="02020603050405020304" pitchFamily="18" charset="0"/>
            </a:endParaRPr>
          </a:p>
          <a:p>
            <a:pPr>
              <a:tabLst>
                <a:tab pos="6400800" algn="l"/>
              </a:tabLst>
            </a:pPr>
            <a:r>
              <a:rPr lang="en-US" sz="2200" dirty="0" smtClean="0">
                <a:solidFill>
                  <a:schemeClr val="tx1"/>
                </a:solidFill>
                <a:ea typeface="Times New Roman" panose="02020603050405020304" pitchFamily="18" charset="0"/>
                <a:cs typeface="Times New Roman" panose="02020603050405020304" pitchFamily="18" charset="0"/>
              </a:rPr>
              <a:t>No public comments </a:t>
            </a:r>
            <a:r>
              <a:rPr lang="en-US" sz="2200" dirty="0" smtClean="0">
                <a:solidFill>
                  <a:schemeClr val="tx1"/>
                </a:solidFill>
                <a:ea typeface="Times New Roman" panose="02020603050405020304" pitchFamily="18" charset="0"/>
                <a:cs typeface="Times New Roman" panose="02020603050405020304" pitchFamily="18" charset="0"/>
              </a:rPr>
              <a:t>received.</a:t>
            </a:r>
          </a:p>
          <a:p>
            <a:pPr marL="0" indent="0">
              <a:buNone/>
              <a:tabLst>
                <a:tab pos="6400800" algn="l"/>
              </a:tabLst>
            </a:pPr>
            <a:endParaRPr lang="en-US" sz="1050" dirty="0" smtClean="0">
              <a:solidFill>
                <a:schemeClr val="tx1"/>
              </a:solidFill>
              <a:ea typeface="Times New Roman" panose="02020603050405020304" pitchFamily="18" charset="0"/>
              <a:cs typeface="Times New Roman" panose="02020603050405020304" pitchFamily="18" charset="0"/>
            </a:endParaRPr>
          </a:p>
          <a:p>
            <a:pPr>
              <a:tabLst>
                <a:tab pos="6400800" algn="l"/>
              </a:tabLst>
            </a:pPr>
            <a:r>
              <a:rPr lang="en-US" sz="2200" dirty="0">
                <a:solidFill>
                  <a:schemeClr val="tx1"/>
                </a:solidFill>
                <a:ea typeface="Times New Roman" panose="02020603050405020304" pitchFamily="18" charset="0"/>
                <a:cs typeface="Times New Roman" panose="02020603050405020304" pitchFamily="18" charset="0"/>
              </a:rPr>
              <a:t> </a:t>
            </a:r>
            <a:r>
              <a:rPr lang="en-US" sz="2200" dirty="0" smtClean="0">
                <a:solidFill>
                  <a:schemeClr val="tx1"/>
                </a:solidFill>
                <a:ea typeface="Times New Roman" panose="02020603050405020304" pitchFamily="18" charset="0"/>
                <a:cs typeface="Times New Roman" panose="02020603050405020304" pitchFamily="18" charset="0"/>
              </a:rPr>
              <a:t>Planning Commission recommended approval in December.</a:t>
            </a:r>
          </a:p>
          <a:p>
            <a:pPr marL="0" indent="0">
              <a:buNone/>
              <a:tabLst>
                <a:tab pos="6400800" algn="l"/>
              </a:tabLst>
            </a:pPr>
            <a:endParaRPr lang="en-US" sz="800" dirty="0" smtClean="0">
              <a:solidFill>
                <a:schemeClr val="tx1"/>
              </a:solidFill>
              <a:ea typeface="Times New Roman" panose="02020603050405020304" pitchFamily="18" charset="0"/>
              <a:cs typeface="Times New Roman" panose="02020603050405020304" pitchFamily="18" charset="0"/>
            </a:endParaRPr>
          </a:p>
          <a:p>
            <a:r>
              <a:rPr lang="en-US" sz="2200" dirty="0" smtClean="0"/>
              <a:t>Councilman Watson: Correction on Section B.1.b:</a:t>
            </a:r>
            <a:endParaRPr lang="en-US" sz="2200" dirty="0"/>
          </a:p>
          <a:p>
            <a:pPr marL="685800" indent="-284163">
              <a:buFont typeface="Wingdings" panose="05000000000000000000" pitchFamily="2" charset="2"/>
              <a:buChar char="§"/>
            </a:pPr>
            <a:r>
              <a:rPr lang="en-US" sz="2200" dirty="0"/>
              <a:t>Last sentence contains:  “… rather than then the regulations …”.  </a:t>
            </a:r>
          </a:p>
          <a:p>
            <a:pPr marL="685800" indent="-284163">
              <a:buFont typeface="Wingdings" panose="05000000000000000000" pitchFamily="2" charset="2"/>
              <a:buChar char="§"/>
            </a:pPr>
            <a:r>
              <a:rPr lang="en-US" sz="2200" dirty="0"/>
              <a:t>S</a:t>
            </a:r>
            <a:r>
              <a:rPr lang="en-US" sz="2200" dirty="0" smtClean="0"/>
              <a:t>hould </a:t>
            </a:r>
            <a:r>
              <a:rPr lang="en-US" sz="2200" dirty="0"/>
              <a:t>read “… rather than the regulations …”</a:t>
            </a:r>
          </a:p>
          <a:p>
            <a:r>
              <a:rPr lang="en-US" sz="2200" dirty="0" smtClean="0"/>
              <a:t>Set </a:t>
            </a:r>
            <a:r>
              <a:rPr lang="en-US" sz="2200" smtClean="0"/>
              <a:t>a Council public </a:t>
            </a:r>
            <a:r>
              <a:rPr lang="en-US" sz="2200" dirty="0" smtClean="0"/>
              <a:t>hearing for February 11, 2020.</a:t>
            </a:r>
            <a:endParaRPr lang="en-US" sz="2200" dirty="0"/>
          </a:p>
          <a:p>
            <a:pPr>
              <a:tabLst>
                <a:tab pos="6400800" algn="l"/>
              </a:tabLst>
            </a:pPr>
            <a:endParaRPr lang="en-US" sz="2400" dirty="0" smtClean="0">
              <a:solidFill>
                <a:schemeClr val="tx1"/>
              </a:solidFill>
              <a:ea typeface="Times New Roman" panose="02020603050405020304" pitchFamily="18" charset="0"/>
              <a:cs typeface="Times New Roman" panose="02020603050405020304" pitchFamily="18" charset="0"/>
            </a:endParaRPr>
          </a:p>
          <a:p>
            <a:pPr marL="0" indent="0">
              <a:buNone/>
              <a:tabLst>
                <a:tab pos="6400800" algn="l"/>
              </a:tabLst>
            </a:pPr>
            <a:endParaRPr lang="en-US" sz="2400" dirty="0" smtClean="0">
              <a:solidFill>
                <a:schemeClr val="tx1"/>
              </a:solidFill>
              <a:ea typeface="Times New Roman" panose="02020603050405020304" pitchFamily="18" charset="0"/>
              <a:cs typeface="Times New Roman" panose="02020603050405020304" pitchFamily="18" charset="0"/>
            </a:endParaRPr>
          </a:p>
          <a:p>
            <a:pPr marL="0" indent="0">
              <a:buNone/>
              <a:tabLst>
                <a:tab pos="6400800" algn="l"/>
              </a:tabLst>
            </a:pPr>
            <a:endParaRPr lang="en-US" sz="1100" dirty="0" smtClean="0">
              <a:solidFill>
                <a:srgbClr val="0000FF"/>
              </a:solidFill>
              <a:ea typeface="Times New Roman" panose="02020603050405020304" pitchFamily="18" charset="0"/>
              <a:cs typeface="Times New Roman" panose="02020603050405020304" pitchFamily="18" charset="0"/>
            </a:endParaRPr>
          </a:p>
        </p:txBody>
      </p:sp>
      <p:sp>
        <p:nvSpPr>
          <p:cNvPr id="4" name="Rectangle 3"/>
          <p:cNvSpPr/>
          <p:nvPr/>
        </p:nvSpPr>
        <p:spPr>
          <a:xfrm>
            <a:off x="3048000" y="3105835"/>
            <a:ext cx="6096000" cy="338554"/>
          </a:xfrm>
          <a:prstGeom prst="rect">
            <a:avLst/>
          </a:prstGeom>
        </p:spPr>
        <p:txBody>
          <a:bodyPr>
            <a:spAutoFit/>
          </a:bodyPr>
          <a:lstStyle/>
          <a:p>
            <a:pPr>
              <a:tabLst>
                <a:tab pos="6400800" algn="l"/>
              </a:tabLst>
            </a:pPr>
            <a:r>
              <a:rPr lang="en-US" sz="1600" b="1" dirty="0">
                <a:latin typeface="Arial" panose="020B0604020202020204" pitchFamily="34" charset="0"/>
                <a:ea typeface="Times New Roman" panose="02020603050405020304" pitchFamily="18" charset="0"/>
                <a:cs typeface="Times New Roman" panose="02020603050405020304" pitchFamily="18" charset="0"/>
              </a:rPr>
              <a:t> </a:t>
            </a:r>
            <a:endParaRPr lang="en-US" dirty="0">
              <a:latin typeface="Courier" pitchFamily="49"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94410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722" y="353568"/>
            <a:ext cx="9257622" cy="1320800"/>
          </a:xfrm>
        </p:spPr>
        <p:txBody>
          <a:bodyPr>
            <a:normAutofit fontScale="90000"/>
          </a:bodyPr>
          <a:lstStyle/>
          <a:p>
            <a:r>
              <a:rPr lang="en-US" dirty="0" smtClean="0"/>
              <a:t>Purpose: </a:t>
            </a:r>
            <a:r>
              <a:rPr lang="en-US" dirty="0"/>
              <a:t>Correct 5 </a:t>
            </a:r>
            <a:r>
              <a:rPr lang="en-US" dirty="0" smtClean="0"/>
              <a:t>issues </a:t>
            </a:r>
            <a:r>
              <a:rPr lang="en-US" dirty="0"/>
              <a:t>related to changes in </a:t>
            </a:r>
            <a:r>
              <a:rPr lang="en-US" dirty="0" smtClean="0"/>
              <a:t/>
            </a:r>
            <a:br>
              <a:rPr lang="en-US" dirty="0" smtClean="0"/>
            </a:br>
            <a:r>
              <a:rPr lang="en-US" dirty="0" smtClean="0"/>
              <a:t>law </a:t>
            </a:r>
            <a:r>
              <a:rPr lang="en-US" dirty="0"/>
              <a:t>or irregularities in past </a:t>
            </a:r>
            <a:r>
              <a:rPr lang="en-US" dirty="0" smtClean="0"/>
              <a:t>ordinances </a:t>
            </a:r>
            <a:r>
              <a:rPr lang="en-US" dirty="0"/>
              <a:t/>
            </a:r>
            <a:br>
              <a:rPr lang="en-US" dirty="0"/>
            </a:br>
            <a:endParaRPr lang="en-US" dirty="0"/>
          </a:p>
        </p:txBody>
      </p:sp>
      <p:sp>
        <p:nvSpPr>
          <p:cNvPr id="3" name="Content Placeholder 2"/>
          <p:cNvSpPr>
            <a:spLocks noGrp="1"/>
          </p:cNvSpPr>
          <p:nvPr>
            <p:ph idx="1"/>
          </p:nvPr>
        </p:nvSpPr>
        <p:spPr>
          <a:xfrm>
            <a:off x="439590" y="1463040"/>
            <a:ext cx="9170754" cy="5129784"/>
          </a:xfrm>
        </p:spPr>
        <p:txBody>
          <a:bodyPr>
            <a:normAutofit/>
          </a:bodyPr>
          <a:lstStyle/>
          <a:p>
            <a:pPr marL="0" indent="0">
              <a:buNone/>
            </a:pPr>
            <a:r>
              <a:rPr lang="en-US" dirty="0" smtClean="0"/>
              <a:t>  </a:t>
            </a:r>
            <a:endParaRPr lang="en-US" dirty="0"/>
          </a:p>
          <a:p>
            <a:r>
              <a:rPr lang="en-US" dirty="0" smtClean="0"/>
              <a:t> Correct codification of siting/permitting of Essential Public Facilities;</a:t>
            </a:r>
            <a:endParaRPr lang="en-US" dirty="0"/>
          </a:p>
          <a:p>
            <a:pPr marL="0" indent="0">
              <a:buNone/>
            </a:pPr>
            <a:endParaRPr lang="en-US" sz="800" dirty="0"/>
          </a:p>
          <a:p>
            <a:r>
              <a:rPr lang="en-US" dirty="0" smtClean="0"/>
              <a:t> Define “personal </a:t>
            </a:r>
            <a:r>
              <a:rPr lang="en-US" dirty="0"/>
              <a:t>wireless service facility </a:t>
            </a:r>
            <a:r>
              <a:rPr lang="en-US" dirty="0" smtClean="0"/>
              <a:t>consistent </a:t>
            </a:r>
            <a:r>
              <a:rPr lang="en-US" dirty="0"/>
              <a:t>with </a:t>
            </a:r>
            <a:r>
              <a:rPr lang="en-US" dirty="0" smtClean="0"/>
              <a:t>Ord. </a:t>
            </a:r>
            <a:r>
              <a:rPr lang="en-US" dirty="0"/>
              <a:t>10-2012;</a:t>
            </a:r>
          </a:p>
          <a:p>
            <a:pPr marL="0" indent="0">
              <a:buNone/>
            </a:pPr>
            <a:endParaRPr lang="en-US" sz="800" dirty="0"/>
          </a:p>
          <a:p>
            <a:r>
              <a:rPr lang="en-US" dirty="0" smtClean="0"/>
              <a:t>Make boundary </a:t>
            </a:r>
            <a:r>
              <a:rPr lang="en-US" dirty="0"/>
              <a:t>line modification regulations </a:t>
            </a:r>
            <a:r>
              <a:rPr lang="en-US" dirty="0" smtClean="0"/>
              <a:t>consistent </a:t>
            </a:r>
            <a:r>
              <a:rPr lang="en-US" dirty="0"/>
              <a:t>with state </a:t>
            </a:r>
            <a:r>
              <a:rPr lang="en-US" dirty="0" smtClean="0"/>
              <a:t>law. </a:t>
            </a:r>
            <a:endParaRPr lang="en-US" sz="1000" dirty="0"/>
          </a:p>
          <a:p>
            <a:r>
              <a:rPr lang="en-US" dirty="0" smtClean="0"/>
              <a:t>Making SJCC </a:t>
            </a:r>
            <a:r>
              <a:rPr lang="en-US" dirty="0"/>
              <a:t>18.70.060(B)(10)(a) </a:t>
            </a:r>
            <a:r>
              <a:rPr lang="en-US" dirty="0" smtClean="0"/>
              <a:t>comply </a:t>
            </a:r>
            <a:r>
              <a:rPr lang="en-US" dirty="0"/>
              <a:t>with a court </a:t>
            </a:r>
            <a:r>
              <a:rPr lang="en-US" dirty="0" smtClean="0"/>
              <a:t>ruling that it violated state law; and </a:t>
            </a:r>
          </a:p>
          <a:p>
            <a:pPr marL="0" indent="0">
              <a:buNone/>
            </a:pPr>
            <a:endParaRPr lang="en-US" sz="900" dirty="0"/>
          </a:p>
          <a:p>
            <a:r>
              <a:rPr lang="en-US" dirty="0" smtClean="0"/>
              <a:t>Make SJCC </a:t>
            </a:r>
            <a:r>
              <a:rPr lang="en-US" dirty="0"/>
              <a:t>18.80.140(I)(1) Table 8.4 </a:t>
            </a:r>
            <a:r>
              <a:rPr lang="en-US" dirty="0" smtClean="0"/>
              <a:t>addressing SEPA appeals </a:t>
            </a:r>
            <a:r>
              <a:rPr lang="en-US" dirty="0"/>
              <a:t>of nonproject </a:t>
            </a:r>
            <a:r>
              <a:rPr lang="en-US" dirty="0" smtClean="0"/>
              <a:t>actions consistent with state law. </a:t>
            </a:r>
            <a:endParaRPr lang="en-US" dirty="0"/>
          </a:p>
        </p:txBody>
      </p:sp>
    </p:spTree>
    <p:extLst>
      <p:ext uri="{BB962C8B-B14F-4D97-AF65-F5344CB8AC3E}">
        <p14:creationId xmlns:p14="http://schemas.microsoft.com/office/powerpoint/2010/main" val="598062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4880"/>
          </a:xfrm>
        </p:spPr>
        <p:txBody>
          <a:bodyPr/>
          <a:lstStyle/>
          <a:p>
            <a:r>
              <a:rPr lang="en-US" dirty="0" smtClean="0"/>
              <a:t>Essential Public Facilities (EPFs)</a:t>
            </a:r>
            <a:endParaRPr lang="en-US" dirty="0"/>
          </a:p>
        </p:txBody>
      </p:sp>
      <p:sp>
        <p:nvSpPr>
          <p:cNvPr id="3" name="Content Placeholder 2"/>
          <p:cNvSpPr>
            <a:spLocks noGrp="1"/>
          </p:cNvSpPr>
          <p:nvPr>
            <p:ph idx="1"/>
          </p:nvPr>
        </p:nvSpPr>
        <p:spPr>
          <a:xfrm>
            <a:off x="503598" y="1645920"/>
            <a:ext cx="9445074" cy="4901183"/>
          </a:xfrm>
        </p:spPr>
        <p:txBody>
          <a:bodyPr>
            <a:normAutofit/>
          </a:bodyPr>
          <a:lstStyle/>
          <a:p>
            <a:pPr lvl="1" indent="-514350"/>
            <a:endParaRPr lang="en-US" sz="2400" dirty="0" smtClean="0"/>
          </a:p>
          <a:p>
            <a:pPr lvl="1" indent="-514350"/>
            <a:r>
              <a:rPr lang="en-US" sz="2400" dirty="0" smtClean="0"/>
              <a:t>Amend EPF regulations consistent </a:t>
            </a:r>
            <a:r>
              <a:rPr lang="en-US" sz="2400" dirty="0"/>
              <a:t>with </a:t>
            </a:r>
            <a:r>
              <a:rPr lang="en-US" sz="2400" dirty="0" smtClean="0"/>
              <a:t>Ord. 10-2011 regarding </a:t>
            </a:r>
            <a:r>
              <a:rPr lang="en-US" sz="2400" dirty="0"/>
              <a:t>siting and permitting of </a:t>
            </a:r>
            <a:r>
              <a:rPr lang="en-US" sz="2400" dirty="0" smtClean="0"/>
              <a:t>EPFs.</a:t>
            </a:r>
          </a:p>
          <a:p>
            <a:pPr marL="742950" indent="-514350">
              <a:buNone/>
            </a:pPr>
            <a:endParaRPr lang="en-US" sz="100" dirty="0" smtClean="0"/>
          </a:p>
          <a:p>
            <a:pPr lvl="1" indent="-514350"/>
            <a:r>
              <a:rPr lang="en-US" sz="2400" dirty="0" smtClean="0"/>
              <a:t>Ord. </a:t>
            </a:r>
            <a:r>
              <a:rPr lang="en-US" sz="2400" dirty="0"/>
              <a:t>25-2012 </a:t>
            </a:r>
            <a:r>
              <a:rPr lang="en-US" sz="2400" dirty="0" smtClean="0"/>
              <a:t>also amended this code using an </a:t>
            </a:r>
            <a:r>
              <a:rPr lang="en-US" sz="2400" dirty="0"/>
              <a:t>earlier version of </a:t>
            </a:r>
            <a:r>
              <a:rPr lang="en-US" sz="2400" dirty="0" smtClean="0"/>
              <a:t>18.30.050(E</a:t>
            </a:r>
            <a:r>
              <a:rPr lang="en-US" sz="2400" dirty="0"/>
              <a:t>) </a:t>
            </a:r>
            <a:r>
              <a:rPr lang="en-US" sz="2400" dirty="0" smtClean="0"/>
              <a:t>than the one adopted </a:t>
            </a:r>
            <a:r>
              <a:rPr lang="en-US" sz="2400" dirty="0"/>
              <a:t>in </a:t>
            </a:r>
            <a:r>
              <a:rPr lang="en-US" sz="2400" dirty="0" smtClean="0"/>
              <a:t>Ord. </a:t>
            </a:r>
            <a:r>
              <a:rPr lang="en-US" sz="2400" dirty="0"/>
              <a:t>10-2011.  </a:t>
            </a:r>
          </a:p>
          <a:p>
            <a:pPr marL="742950" indent="-514350"/>
            <a:endParaRPr lang="en-US" sz="400" dirty="0"/>
          </a:p>
          <a:p>
            <a:pPr lvl="1" indent="-514350"/>
            <a:r>
              <a:rPr lang="en-US" sz="2400" dirty="0" smtClean="0"/>
              <a:t>Amend EPF regulations to </a:t>
            </a:r>
            <a:r>
              <a:rPr lang="en-US" sz="2400" dirty="0"/>
              <a:t>reflect the changes </a:t>
            </a:r>
            <a:r>
              <a:rPr lang="en-US" sz="2400" dirty="0" smtClean="0"/>
              <a:t>Ord.10-2011</a:t>
            </a:r>
            <a:r>
              <a:rPr lang="en-US" sz="2400" dirty="0"/>
              <a:t>.  </a:t>
            </a:r>
          </a:p>
          <a:p>
            <a:endParaRPr lang="en-US" sz="2000" dirty="0"/>
          </a:p>
          <a:p>
            <a:endParaRPr lang="en-US" dirty="0"/>
          </a:p>
        </p:txBody>
      </p:sp>
    </p:spTree>
    <p:extLst>
      <p:ext uri="{BB962C8B-B14F-4D97-AF65-F5344CB8AC3E}">
        <p14:creationId xmlns:p14="http://schemas.microsoft.com/office/powerpoint/2010/main" val="4004079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Wireless Facilities (PWSF)</a:t>
            </a:r>
            <a:endParaRPr lang="en-US" dirty="0"/>
          </a:p>
        </p:txBody>
      </p:sp>
      <p:sp>
        <p:nvSpPr>
          <p:cNvPr id="3" name="Content Placeholder 2"/>
          <p:cNvSpPr>
            <a:spLocks noGrp="1"/>
          </p:cNvSpPr>
          <p:nvPr>
            <p:ph idx="1"/>
          </p:nvPr>
        </p:nvSpPr>
        <p:spPr>
          <a:xfrm>
            <a:off x="576750" y="1536192"/>
            <a:ext cx="9417642" cy="4361688"/>
          </a:xfrm>
        </p:spPr>
        <p:txBody>
          <a:bodyPr>
            <a:normAutofit/>
          </a:bodyPr>
          <a:lstStyle/>
          <a:p>
            <a:pPr marL="742950" lvl="0" indent="-569913"/>
            <a:endParaRPr lang="en-US" sz="2600" dirty="0" smtClean="0"/>
          </a:p>
          <a:p>
            <a:pPr marL="742950" lvl="0" indent="-569913"/>
            <a:r>
              <a:rPr lang="en-US" sz="2600" dirty="0" smtClean="0"/>
              <a:t>Amend PWSF </a:t>
            </a:r>
            <a:r>
              <a:rPr lang="en-US" sz="2600" dirty="0"/>
              <a:t>definition adopted </a:t>
            </a:r>
            <a:r>
              <a:rPr lang="en-US" sz="2600" dirty="0" smtClean="0"/>
              <a:t>in Ordinance 10-2012 consistent with state law.  </a:t>
            </a:r>
            <a:endParaRPr lang="en-US" sz="2600" dirty="0"/>
          </a:p>
          <a:p>
            <a:pPr marL="742950" indent="-569913"/>
            <a:endParaRPr lang="en-US" sz="1000" dirty="0"/>
          </a:p>
          <a:p>
            <a:pPr marL="742950" indent="-569913"/>
            <a:endParaRPr lang="en-US" sz="500" dirty="0"/>
          </a:p>
          <a:p>
            <a:pPr lvl="1" indent="-569913"/>
            <a:r>
              <a:rPr lang="en-US" sz="2600" dirty="0" smtClean="0"/>
              <a:t>In the amendment, </a:t>
            </a:r>
            <a:r>
              <a:rPr lang="en-US" sz="2400" dirty="0" smtClean="0"/>
              <a:t>“</a:t>
            </a:r>
            <a:r>
              <a:rPr lang="en-US" sz="2400" dirty="0"/>
              <a:t>Telecommunications Act of 1996” </a:t>
            </a:r>
            <a:r>
              <a:rPr lang="en-US" sz="2400" dirty="0" smtClean="0"/>
              <a:t>was </a:t>
            </a:r>
            <a:r>
              <a:rPr lang="en-US" sz="2600" dirty="0"/>
              <a:t>inadvertently </a:t>
            </a:r>
            <a:r>
              <a:rPr lang="en-US" sz="2600" dirty="0" smtClean="0"/>
              <a:t>struck </a:t>
            </a:r>
            <a:r>
              <a:rPr lang="en-US" sz="2400" dirty="0" smtClean="0"/>
              <a:t>out and </a:t>
            </a:r>
            <a:r>
              <a:rPr lang="en-US" sz="2600" dirty="0" smtClean="0"/>
              <a:t>need to be re-adopted.  </a:t>
            </a:r>
            <a:endParaRPr lang="en-US" sz="2600" dirty="0"/>
          </a:p>
          <a:p>
            <a:endParaRPr lang="en-US" dirty="0"/>
          </a:p>
        </p:txBody>
      </p:sp>
    </p:spTree>
    <p:extLst>
      <p:ext uri="{BB962C8B-B14F-4D97-AF65-F5344CB8AC3E}">
        <p14:creationId xmlns:p14="http://schemas.microsoft.com/office/powerpoint/2010/main" val="2252671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35864"/>
            <a:ext cx="8596668" cy="1320800"/>
          </a:xfrm>
        </p:spPr>
        <p:txBody>
          <a:bodyPr/>
          <a:lstStyle/>
          <a:p>
            <a:r>
              <a:rPr lang="en-US" dirty="0" smtClean="0"/>
              <a:t>Boundary Line Modifications (BLMs)</a:t>
            </a:r>
            <a:endParaRPr lang="en-US" dirty="0"/>
          </a:p>
        </p:txBody>
      </p:sp>
      <p:sp>
        <p:nvSpPr>
          <p:cNvPr id="3" name="Content Placeholder 2"/>
          <p:cNvSpPr>
            <a:spLocks noGrp="1"/>
          </p:cNvSpPr>
          <p:nvPr>
            <p:ph idx="1"/>
          </p:nvPr>
        </p:nvSpPr>
        <p:spPr>
          <a:xfrm>
            <a:off x="484632" y="1508760"/>
            <a:ext cx="9619488" cy="4754879"/>
          </a:xfrm>
        </p:spPr>
        <p:txBody>
          <a:bodyPr>
            <a:noAutofit/>
          </a:bodyPr>
          <a:lstStyle/>
          <a:p>
            <a:pPr lvl="0"/>
            <a:endParaRPr lang="en-US" sz="2400" dirty="0" smtClean="0"/>
          </a:p>
          <a:p>
            <a:pPr lvl="0"/>
            <a:r>
              <a:rPr lang="en-US" sz="2400" dirty="0" smtClean="0"/>
              <a:t>Amend the BLM regulations </a:t>
            </a:r>
            <a:r>
              <a:rPr lang="en-US" sz="2400" dirty="0"/>
              <a:t>in SJCC 18.70.030(A)(1)(a</a:t>
            </a:r>
            <a:r>
              <a:rPr lang="en-US" sz="2400" dirty="0" smtClean="0"/>
              <a:t>) for  consistency with</a:t>
            </a:r>
            <a:r>
              <a:rPr lang="en-US" sz="2400" dirty="0"/>
              <a:t> </a:t>
            </a:r>
            <a:r>
              <a:rPr lang="en-US" sz="2400" dirty="0" smtClean="0"/>
              <a:t>RCW </a:t>
            </a:r>
            <a:r>
              <a:rPr lang="en-US" sz="2400" dirty="0"/>
              <a:t>58.17.040(6</a:t>
            </a:r>
            <a:r>
              <a:rPr lang="en-US" sz="2400" dirty="0" smtClean="0"/>
              <a:t>). </a:t>
            </a:r>
          </a:p>
          <a:p>
            <a:pPr lvl="0"/>
            <a:endParaRPr lang="en-US" sz="2400" dirty="0"/>
          </a:p>
          <a:p>
            <a:pPr lvl="0"/>
            <a:r>
              <a:rPr lang="en-US" sz="2400" dirty="0" smtClean="0"/>
              <a:t>Add the full state requirement: To </a:t>
            </a:r>
            <a:r>
              <a:rPr lang="en-US" sz="2400" dirty="0"/>
              <a:t>be exempt, </a:t>
            </a:r>
            <a:r>
              <a:rPr lang="en-US" sz="2400" dirty="0" smtClean="0"/>
              <a:t>platted </a:t>
            </a:r>
            <a:r>
              <a:rPr lang="en-US" sz="2400" dirty="0"/>
              <a:t>or </a:t>
            </a:r>
            <a:r>
              <a:rPr lang="en-US" sz="2400" dirty="0" smtClean="0"/>
              <a:t>unplatted</a:t>
            </a:r>
            <a:r>
              <a:rPr lang="en-US" sz="2400" dirty="0"/>
              <a:t> </a:t>
            </a:r>
            <a:r>
              <a:rPr lang="en-US" sz="2400" dirty="0" smtClean="0"/>
              <a:t>lots </a:t>
            </a:r>
            <a:r>
              <a:rPr lang="en-US" sz="2400" dirty="0">
                <a:solidFill>
                  <a:srgbClr val="FF0000"/>
                </a:solidFill>
              </a:rPr>
              <a:t>must not “create any additional lot, tract, parcel, site, or division nor create any lot, tract, parcel, site or division which contains insufficient area and dimension to meet minimum requirements for width and area for a building site.”</a:t>
            </a:r>
          </a:p>
          <a:p>
            <a:endParaRPr lang="en-US" sz="1600" dirty="0" smtClean="0"/>
          </a:p>
        </p:txBody>
      </p:sp>
    </p:spTree>
    <p:extLst>
      <p:ext uri="{BB962C8B-B14F-4D97-AF65-F5344CB8AC3E}">
        <p14:creationId xmlns:p14="http://schemas.microsoft.com/office/powerpoint/2010/main" val="22946778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606" y="544576"/>
            <a:ext cx="9134178" cy="1320800"/>
          </a:xfrm>
        </p:spPr>
        <p:txBody>
          <a:bodyPr>
            <a:normAutofit fontScale="90000"/>
          </a:bodyPr>
          <a:lstStyle/>
          <a:p>
            <a:r>
              <a:rPr lang="en-US" dirty="0" smtClean="0"/>
              <a:t>60 Percent Open Space: </a:t>
            </a:r>
            <a:r>
              <a:rPr lang="en-US" sz="2200" b="1" dirty="0"/>
              <a:t> </a:t>
            </a:r>
            <a:r>
              <a:rPr lang="en-US" dirty="0"/>
              <a:t>Subdivision </a:t>
            </a:r>
            <a:r>
              <a:rPr lang="en-US" dirty="0" smtClean="0"/>
              <a:t>and short </a:t>
            </a:r>
            <a:r>
              <a:rPr lang="en-US" dirty="0"/>
              <a:t>subdivision design </a:t>
            </a:r>
            <a:r>
              <a:rPr lang="en-US" dirty="0" smtClean="0"/>
              <a:t>and development </a:t>
            </a:r>
            <a:r>
              <a:rPr lang="en-US" dirty="0"/>
              <a:t>standards.</a:t>
            </a:r>
            <a:r>
              <a:rPr lang="en-US" dirty="0" smtClean="0"/>
              <a:t> </a:t>
            </a:r>
            <a:endParaRPr lang="en-US" dirty="0"/>
          </a:p>
        </p:txBody>
      </p:sp>
      <p:sp>
        <p:nvSpPr>
          <p:cNvPr id="3" name="Content Placeholder 2"/>
          <p:cNvSpPr>
            <a:spLocks noGrp="1"/>
          </p:cNvSpPr>
          <p:nvPr>
            <p:ph idx="1"/>
          </p:nvPr>
        </p:nvSpPr>
        <p:spPr>
          <a:xfrm>
            <a:off x="677334" y="2249425"/>
            <a:ext cx="9472506" cy="3794759"/>
          </a:xfrm>
        </p:spPr>
        <p:txBody>
          <a:bodyPr>
            <a:noAutofit/>
          </a:bodyPr>
          <a:lstStyle/>
          <a:p>
            <a:pPr lvl="0"/>
            <a:r>
              <a:rPr lang="en-US" sz="2400" dirty="0"/>
              <a:t>Amend SJCC 18.70.060.B.10.a </a:t>
            </a:r>
            <a:r>
              <a:rPr lang="en-US" sz="2400" dirty="0" smtClean="0"/>
              <a:t>to </a:t>
            </a:r>
            <a:r>
              <a:rPr lang="en-US" sz="2400" dirty="0"/>
              <a:t>comply with a court </a:t>
            </a:r>
            <a:r>
              <a:rPr lang="en-US" sz="2400" dirty="0" smtClean="0"/>
              <a:t>ruling. </a:t>
            </a:r>
          </a:p>
          <a:p>
            <a:pPr marL="0" lvl="0" indent="0">
              <a:buNone/>
            </a:pPr>
            <a:endParaRPr lang="en-US" sz="1000" dirty="0"/>
          </a:p>
          <a:p>
            <a:pPr lvl="0"/>
            <a:r>
              <a:rPr lang="en-US" sz="2400" dirty="0" smtClean="0"/>
              <a:t>Superior </a:t>
            </a:r>
            <a:r>
              <a:rPr lang="en-US" sz="2400" dirty="0"/>
              <a:t>Court </a:t>
            </a:r>
            <a:r>
              <a:rPr lang="en-US" sz="2400" dirty="0" smtClean="0"/>
              <a:t>ruled that it violated </a:t>
            </a:r>
            <a:r>
              <a:rPr lang="en-US" sz="2400" dirty="0"/>
              <a:t>RCW 82.02.020 as a tax on </a:t>
            </a:r>
            <a:r>
              <a:rPr lang="en-US" sz="2400" dirty="0" smtClean="0"/>
              <a:t>land subdivision, was </a:t>
            </a:r>
            <a:r>
              <a:rPr lang="en-US" sz="2400" dirty="0"/>
              <a:t>invalid and should not be applied.  </a:t>
            </a:r>
            <a:endParaRPr lang="en-US" sz="2400" dirty="0" smtClean="0"/>
          </a:p>
          <a:p>
            <a:pPr lvl="0"/>
            <a:endParaRPr lang="en-US" sz="1100" dirty="0">
              <a:solidFill>
                <a:srgbClr val="FF0000"/>
              </a:solidFill>
            </a:endParaRPr>
          </a:p>
          <a:p>
            <a:pPr lvl="0"/>
            <a:r>
              <a:rPr lang="en-US" sz="2400" dirty="0" smtClean="0">
                <a:solidFill>
                  <a:srgbClr val="FF0000"/>
                </a:solidFill>
              </a:rPr>
              <a:t>It has not been applied since </a:t>
            </a:r>
            <a:r>
              <a:rPr lang="en-US" sz="2400" dirty="0">
                <a:solidFill>
                  <a:srgbClr val="FF0000"/>
                </a:solidFill>
              </a:rPr>
              <a:t>the </a:t>
            </a:r>
            <a:r>
              <a:rPr lang="en-US" sz="2400" dirty="0" smtClean="0">
                <a:solidFill>
                  <a:srgbClr val="FF0000"/>
                </a:solidFill>
              </a:rPr>
              <a:t>ruling</a:t>
            </a:r>
            <a:r>
              <a:rPr lang="en-US" sz="2400" dirty="0">
                <a:solidFill>
                  <a:srgbClr val="FF0000"/>
                </a:solidFill>
              </a:rPr>
              <a:t>. </a:t>
            </a:r>
            <a:endParaRPr lang="en-US" sz="2400" dirty="0" smtClean="0">
              <a:solidFill>
                <a:srgbClr val="FF0000"/>
              </a:solidFill>
            </a:endParaRPr>
          </a:p>
          <a:p>
            <a:pPr lvl="0"/>
            <a:endParaRPr lang="en-US" sz="1100" dirty="0"/>
          </a:p>
          <a:p>
            <a:pPr lvl="0"/>
            <a:r>
              <a:rPr lang="en-US" sz="2400" dirty="0" smtClean="0"/>
              <a:t>Delete this provision from code</a:t>
            </a:r>
            <a:r>
              <a:rPr lang="en-US" sz="2400" dirty="0"/>
              <a:t>.  </a:t>
            </a:r>
          </a:p>
          <a:p>
            <a:endParaRPr lang="en-US" sz="2400" dirty="0"/>
          </a:p>
        </p:txBody>
      </p:sp>
    </p:spTree>
    <p:extLst>
      <p:ext uri="{BB962C8B-B14F-4D97-AF65-F5344CB8AC3E}">
        <p14:creationId xmlns:p14="http://schemas.microsoft.com/office/powerpoint/2010/main" val="4801583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09016"/>
            <a:ext cx="8596668" cy="1320800"/>
          </a:xfrm>
        </p:spPr>
        <p:txBody>
          <a:bodyPr/>
          <a:lstStyle/>
          <a:p>
            <a:r>
              <a:rPr lang="en-US" dirty="0" smtClean="0"/>
              <a:t>SEPA Appeals: Nonproject Actions</a:t>
            </a:r>
            <a:endParaRPr lang="en-US" dirty="0"/>
          </a:p>
        </p:txBody>
      </p:sp>
      <p:sp>
        <p:nvSpPr>
          <p:cNvPr id="3" name="Content Placeholder 2"/>
          <p:cNvSpPr>
            <a:spLocks noGrp="1"/>
          </p:cNvSpPr>
          <p:nvPr>
            <p:ph idx="1"/>
          </p:nvPr>
        </p:nvSpPr>
        <p:spPr>
          <a:xfrm>
            <a:off x="750486" y="1719072"/>
            <a:ext cx="8987874" cy="4718303"/>
          </a:xfrm>
        </p:spPr>
        <p:txBody>
          <a:bodyPr>
            <a:noAutofit/>
          </a:bodyPr>
          <a:lstStyle/>
          <a:p>
            <a:pPr marL="457200" lvl="0" indent="-457200"/>
            <a:r>
              <a:rPr lang="en-US" sz="2400" dirty="0" smtClean="0"/>
              <a:t>Amend SJCC </a:t>
            </a:r>
            <a:r>
              <a:rPr lang="en-US" sz="2400" dirty="0"/>
              <a:t>18.80.140(I)(</a:t>
            </a:r>
            <a:r>
              <a:rPr lang="en-US" sz="2400" dirty="0" smtClean="0"/>
              <a:t>1</a:t>
            </a:r>
            <a:r>
              <a:rPr lang="en-US" sz="2400" dirty="0"/>
              <a:t>), Table 8.4 SEPA appeals of nonproject </a:t>
            </a:r>
            <a:r>
              <a:rPr lang="en-US" sz="2400" dirty="0" smtClean="0"/>
              <a:t>actions.  </a:t>
            </a:r>
          </a:p>
          <a:p>
            <a:pPr marL="457200" lvl="0" indent="-457200"/>
            <a:endParaRPr lang="en-US" sz="100" dirty="0"/>
          </a:p>
          <a:p>
            <a:pPr marL="457200" lvl="0" indent="-457200"/>
            <a:r>
              <a:rPr lang="en-US" sz="2400" dirty="0" smtClean="0"/>
              <a:t>It indicates that the </a:t>
            </a:r>
            <a:r>
              <a:rPr lang="en-US" sz="2400" dirty="0"/>
              <a:t>appeal path for </a:t>
            </a:r>
            <a:r>
              <a:rPr lang="en-US" sz="2400" dirty="0" smtClean="0"/>
              <a:t>these actions is Chapter </a:t>
            </a:r>
            <a:r>
              <a:rPr lang="en-US" sz="2400" dirty="0"/>
              <a:t>36.70C </a:t>
            </a:r>
            <a:r>
              <a:rPr lang="en-US" sz="2400" dirty="0" smtClean="0"/>
              <a:t>RCW, the </a:t>
            </a:r>
            <a:r>
              <a:rPr lang="en-US" sz="2400" dirty="0"/>
              <a:t>Land Use Petition </a:t>
            </a:r>
            <a:r>
              <a:rPr lang="en-US" sz="2400" dirty="0" smtClean="0"/>
              <a:t>Act (LUPA).  </a:t>
            </a:r>
            <a:endParaRPr lang="en-US" sz="2400" dirty="0"/>
          </a:p>
          <a:p>
            <a:pPr marL="457200" indent="-457200">
              <a:buNone/>
            </a:pPr>
            <a:endParaRPr lang="en-US" sz="1000" dirty="0"/>
          </a:p>
          <a:p>
            <a:pPr marL="457200" lvl="0" indent="-457200"/>
            <a:r>
              <a:rPr lang="en-US" sz="2400" dirty="0" smtClean="0"/>
              <a:t>LUPA addresses </a:t>
            </a:r>
            <a:r>
              <a:rPr lang="en-US" sz="2400" dirty="0" smtClean="0">
                <a:solidFill>
                  <a:srgbClr val="FF0000"/>
                </a:solidFill>
              </a:rPr>
              <a:t>project actions</a:t>
            </a:r>
            <a:r>
              <a:rPr lang="en-US" sz="2400" dirty="0" smtClean="0"/>
              <a:t>. The incorrect </a:t>
            </a:r>
            <a:r>
              <a:rPr lang="en-US" sz="2400" dirty="0"/>
              <a:t>reference and Table 8.4 must be </a:t>
            </a:r>
            <a:r>
              <a:rPr lang="en-US" sz="2400" dirty="0" smtClean="0"/>
              <a:t>deleted.</a:t>
            </a:r>
          </a:p>
          <a:p>
            <a:pPr marL="457200" lvl="0" indent="-457200">
              <a:buNone/>
            </a:pPr>
            <a:endParaRPr lang="en-US" sz="400" dirty="0"/>
          </a:p>
          <a:p>
            <a:pPr marL="457200" lvl="0" indent="-457200"/>
            <a:r>
              <a:rPr lang="en-US" sz="2400" dirty="0"/>
              <a:t>N</a:t>
            </a:r>
            <a:r>
              <a:rPr lang="en-US" sz="2400" dirty="0" smtClean="0"/>
              <a:t>onproject appeals go to superior court or state boards as stated in</a:t>
            </a:r>
            <a:r>
              <a:rPr lang="en-US" sz="2400" dirty="0"/>
              <a:t> SJCC 18.80.140(I)(</a:t>
            </a:r>
            <a:r>
              <a:rPr lang="en-US" sz="2400" dirty="0" smtClean="0"/>
              <a:t>1).</a:t>
            </a:r>
            <a:endParaRPr lang="en-US" sz="2400" dirty="0"/>
          </a:p>
          <a:p>
            <a:endParaRPr lang="en-US" sz="2400" dirty="0"/>
          </a:p>
        </p:txBody>
      </p:sp>
    </p:spTree>
    <p:extLst>
      <p:ext uri="{BB962C8B-B14F-4D97-AF65-F5344CB8AC3E}">
        <p14:creationId xmlns:p14="http://schemas.microsoft.com/office/powerpoint/2010/main" val="18325456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Content Placeholder 3" descr="Questions"/>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2877" y="1443357"/>
            <a:ext cx="6305582" cy="4761069"/>
          </a:xfrm>
        </p:spPr>
      </p:pic>
    </p:spTree>
    <p:extLst>
      <p:ext uri="{BB962C8B-B14F-4D97-AF65-F5344CB8AC3E}">
        <p14:creationId xmlns:p14="http://schemas.microsoft.com/office/powerpoint/2010/main" val="2182237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194</TotalTime>
  <Words>456</Words>
  <Application>Microsoft Office PowerPoint</Application>
  <PresentationFormat>Widescreen</PresentationFormat>
  <Paragraphs>66</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Courier</vt:lpstr>
      <vt:lpstr>Times New Roman</vt:lpstr>
      <vt:lpstr>Trebuchet MS</vt:lpstr>
      <vt:lpstr>Wingdings</vt:lpstr>
      <vt:lpstr>Wingdings 3</vt:lpstr>
      <vt:lpstr>Facet</vt:lpstr>
      <vt:lpstr> Code Correction Ordinance Public Hearing</vt:lpstr>
      <vt:lpstr>Overview: </vt:lpstr>
      <vt:lpstr>Purpose: Correct 5 issues related to changes in  law or irregularities in past ordinances  </vt:lpstr>
      <vt:lpstr>Essential Public Facilities (EPFs)</vt:lpstr>
      <vt:lpstr>Personal Wireless Facilities (PWSF)</vt:lpstr>
      <vt:lpstr>Boundary Line Modifications (BLMs)</vt:lpstr>
      <vt:lpstr>60 Percent Open Space:  Subdivision and short subdivision design and development standards. </vt:lpstr>
      <vt:lpstr>SEPA Appeals: Nonproject Actions</vt:lpstr>
      <vt:lpstr>Questions?</vt:lpstr>
      <vt:lpstr>18.70.060 Subdivision and short subdivision design and development standards. </vt:lpstr>
    </vt:vector>
  </TitlesOfParts>
  <Company>San Juan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Ann Kuller</dc:creator>
  <cp:lastModifiedBy>Linda Ann Kuller</cp:lastModifiedBy>
  <cp:revision>39</cp:revision>
  <cp:lastPrinted>2020-01-13T18:08:24Z</cp:lastPrinted>
  <dcterms:created xsi:type="dcterms:W3CDTF">2019-11-09T00:38:16Z</dcterms:created>
  <dcterms:modified xsi:type="dcterms:W3CDTF">2020-01-13T18:08:53Z</dcterms:modified>
</cp:coreProperties>
</file>