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handoutMasterIdLst>
    <p:handoutMasterId r:id="rId32"/>
  </p:handoutMasterIdLst>
  <p:sldIdLst>
    <p:sldId id="256" r:id="rId2"/>
    <p:sldId id="259" r:id="rId3"/>
    <p:sldId id="262" r:id="rId4"/>
    <p:sldId id="274" r:id="rId5"/>
    <p:sldId id="271" r:id="rId6"/>
    <p:sldId id="273" r:id="rId7"/>
    <p:sldId id="275" r:id="rId8"/>
    <p:sldId id="283" r:id="rId9"/>
    <p:sldId id="297" r:id="rId10"/>
    <p:sldId id="276" r:id="rId11"/>
    <p:sldId id="277" r:id="rId12"/>
    <p:sldId id="292" r:id="rId13"/>
    <p:sldId id="278" r:id="rId14"/>
    <p:sldId id="291" r:id="rId15"/>
    <p:sldId id="280" r:id="rId16"/>
    <p:sldId id="294" r:id="rId17"/>
    <p:sldId id="279" r:id="rId18"/>
    <p:sldId id="281" r:id="rId19"/>
    <p:sldId id="293" r:id="rId20"/>
    <p:sldId id="282" r:id="rId21"/>
    <p:sldId id="295" r:id="rId22"/>
    <p:sldId id="296" r:id="rId23"/>
    <p:sldId id="284" r:id="rId24"/>
    <p:sldId id="286" r:id="rId25"/>
    <p:sldId id="287" r:id="rId26"/>
    <p:sldId id="288" r:id="rId27"/>
    <p:sldId id="289" r:id="rId28"/>
    <p:sldId id="261" r:id="rId29"/>
    <p:sldId id="272" r:id="rId30"/>
    <p:sldId id="264" r:id="rId31"/>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3" d="100"/>
          <a:sy n="63" d="100"/>
        </p:scale>
        <p:origin x="77" y="394"/>
      </p:cViewPr>
      <p:guideLst/>
    </p:cSldViewPr>
  </p:slideViewPr>
  <p:notesTextViewPr>
    <p:cViewPr>
      <p:scale>
        <a:sx n="1" d="1"/>
        <a:sy n="1" d="1"/>
      </p:scale>
      <p:origin x="0" y="0"/>
    </p:cViewPr>
  </p:notesTextViewPr>
  <p:sorterViewPr>
    <p:cViewPr>
      <p:scale>
        <a:sx n="100" d="100"/>
        <a:sy n="100" d="100"/>
      </p:scale>
      <p:origin x="0" y="-596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2"/>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2"/>
            <a:ext cx="3038475" cy="466725"/>
          </a:xfrm>
          <a:prstGeom prst="rect">
            <a:avLst/>
          </a:prstGeom>
        </p:spPr>
        <p:txBody>
          <a:bodyPr vert="horz" lIns="91440" tIns="45720" rIns="91440" bIns="45720" rtlCol="0"/>
          <a:lstStyle>
            <a:lvl1pPr algn="r">
              <a:defRPr sz="1200"/>
            </a:lvl1pPr>
          </a:lstStyle>
          <a:p>
            <a:fld id="{1ADEB954-6DC2-407C-8480-0A881C11CDFF}" type="datetimeFigureOut">
              <a:rPr lang="en-US" smtClean="0"/>
              <a:t>1/21/2020</a:t>
            </a:fld>
            <a:endParaRPr lang="en-US" dirty="0"/>
          </a:p>
        </p:txBody>
      </p:sp>
      <p:sp>
        <p:nvSpPr>
          <p:cNvPr id="4" name="Footer Placeholder 3"/>
          <p:cNvSpPr>
            <a:spLocks noGrp="1"/>
          </p:cNvSpPr>
          <p:nvPr>
            <p:ph type="ftr" sz="quarter" idx="2"/>
          </p:nvPr>
        </p:nvSpPr>
        <p:spPr>
          <a:xfrm>
            <a:off x="1" y="8829677"/>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7"/>
            <a:ext cx="3038475" cy="466725"/>
          </a:xfrm>
          <a:prstGeom prst="rect">
            <a:avLst/>
          </a:prstGeom>
        </p:spPr>
        <p:txBody>
          <a:bodyPr vert="horz" lIns="91440" tIns="45720" rIns="91440" bIns="45720" rtlCol="0" anchor="b"/>
          <a:lstStyle>
            <a:lvl1pPr algn="r">
              <a:defRPr sz="1200"/>
            </a:lvl1pPr>
          </a:lstStyle>
          <a:p>
            <a:fld id="{4431022A-A277-462E-BB7C-E0E10EE61F1A}" type="slidenum">
              <a:rPr lang="en-US" smtClean="0"/>
              <a:t>‹#›</a:t>
            </a:fld>
            <a:endParaRPr lang="en-US" dirty="0"/>
          </a:p>
        </p:txBody>
      </p:sp>
    </p:spTree>
    <p:extLst>
      <p:ext uri="{BB962C8B-B14F-4D97-AF65-F5344CB8AC3E}">
        <p14:creationId xmlns:p14="http://schemas.microsoft.com/office/powerpoint/2010/main" val="403617698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1/21/2020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1/21/2020</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1/21/2020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app.leg.wa.gov/RCW/default.aspx?cite=90.58"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app.leg.wa.gov/RCW/default.aspx?cite=77.55.290" TargetMode="External"/><Relationship Id="rId2" Type="http://schemas.openxmlformats.org/officeDocument/2006/relationships/hyperlink" Target="https://www.codepublishing.com/cgi-bin/wac.pl?cite=173-27-040"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www.codepublishing.com/WA/SanJuanCounty/#!/SanJuanCounty18/SanJuanCounty1840.html#18.40.240"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www.sanjuanco.com/1643/Shoreline-Master-Program-Periodic-Update"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mailto:SMPComments@sanjuanco.com" TargetMode="External"/><Relationship Id="rId2" Type="http://schemas.openxmlformats.org/officeDocument/2006/relationships/hyperlink" Target="https://www.sanjuanco.com/list.aspx"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codepublishing.com/WA/SanJuanCounty/#!/SanJuanCounty18/SanJuanCounty1850.html#18.50" TargetMode="External"/><Relationship Id="rId2" Type="http://schemas.openxmlformats.org/officeDocument/2006/relationships/hyperlink" Target="https://www.codepublishing.com/cgi-bin/wac.pl?cite=173-27-040"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6384" y="859768"/>
            <a:ext cx="8924544" cy="1646302"/>
          </a:xfrm>
        </p:spPr>
        <p:txBody>
          <a:bodyPr/>
          <a:lstStyle/>
          <a:p>
            <a:r>
              <a:rPr lang="en-US" sz="3000" b="1" dirty="0" smtClean="0"/>
              <a:t>San Juan County Shoreline Master Program </a:t>
            </a:r>
            <a:br>
              <a:rPr lang="en-US" sz="3000" b="1" dirty="0" smtClean="0"/>
            </a:br>
            <a:r>
              <a:rPr lang="en-US" sz="3000" b="1" dirty="0" smtClean="0"/>
              <a:t>Periodic Update Briefing: Draft Ordinance</a:t>
            </a:r>
            <a:endParaRPr lang="en-US" sz="3000" b="1" dirty="0"/>
          </a:p>
        </p:txBody>
      </p:sp>
      <p:sp>
        <p:nvSpPr>
          <p:cNvPr id="3" name="Subtitle 2"/>
          <p:cNvSpPr>
            <a:spLocks noGrp="1"/>
          </p:cNvSpPr>
          <p:nvPr>
            <p:ph type="subTitle" idx="1"/>
          </p:nvPr>
        </p:nvSpPr>
        <p:spPr>
          <a:xfrm>
            <a:off x="2083139" y="3429412"/>
            <a:ext cx="7399189" cy="1316334"/>
          </a:xfrm>
        </p:spPr>
        <p:txBody>
          <a:bodyPr>
            <a:noAutofit/>
          </a:bodyPr>
          <a:lstStyle/>
          <a:p>
            <a:r>
              <a:rPr lang="en-US" sz="2200" dirty="0" smtClean="0">
                <a:solidFill>
                  <a:schemeClr val="accent4"/>
                </a:solidFill>
              </a:rPr>
              <a:t>January </a:t>
            </a:r>
            <a:r>
              <a:rPr lang="en-US" sz="2200" dirty="0" smtClean="0">
                <a:solidFill>
                  <a:schemeClr val="accent4"/>
                </a:solidFill>
              </a:rPr>
              <a:t>28, 2020: County Council </a:t>
            </a:r>
          </a:p>
        </p:txBody>
      </p:sp>
    </p:spTree>
    <p:extLst>
      <p:ext uri="{BB962C8B-B14F-4D97-AF65-F5344CB8AC3E}">
        <p14:creationId xmlns:p14="http://schemas.microsoft.com/office/powerpoint/2010/main" val="13471501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99288"/>
            <a:ext cx="8841570" cy="1658112"/>
          </a:xfrm>
        </p:spPr>
        <p:txBody>
          <a:bodyPr>
            <a:normAutofit fontScale="90000"/>
          </a:bodyPr>
          <a:lstStyle/>
          <a:p>
            <a:r>
              <a:rPr lang="en-US" b="1" dirty="0" smtClean="0"/>
              <a:t>Ordinance Sections 2 and 3 </a:t>
            </a:r>
            <a:br>
              <a:rPr lang="en-US" b="1" dirty="0" smtClean="0"/>
            </a:br>
            <a:r>
              <a:rPr lang="en-US" b="1" dirty="0" smtClean="0"/>
              <a:t>SJCC </a:t>
            </a:r>
            <a:r>
              <a:rPr lang="en-US" b="1" dirty="0"/>
              <a:t>18.20.190 “S” </a:t>
            </a:r>
            <a:r>
              <a:rPr lang="en-US" b="1" dirty="0" smtClean="0"/>
              <a:t>definitions</a:t>
            </a:r>
            <a:br>
              <a:rPr lang="en-US" b="1" dirty="0" smtClean="0"/>
            </a:br>
            <a:r>
              <a:rPr lang="en-US" b="1" dirty="0"/>
              <a:t>SJCC 18.50.020 General</a:t>
            </a:r>
          </a:p>
        </p:txBody>
      </p:sp>
      <p:sp>
        <p:nvSpPr>
          <p:cNvPr id="3" name="Content Placeholder 2"/>
          <p:cNvSpPr>
            <a:spLocks noGrp="1"/>
          </p:cNvSpPr>
          <p:nvPr>
            <p:ph idx="1"/>
          </p:nvPr>
        </p:nvSpPr>
        <p:spPr>
          <a:xfrm>
            <a:off x="677334" y="2160589"/>
            <a:ext cx="9701106" cy="4139627"/>
          </a:xfrm>
        </p:spPr>
        <p:txBody>
          <a:bodyPr>
            <a:normAutofit fontScale="92500" lnSpcReduction="10000"/>
          </a:bodyPr>
          <a:lstStyle/>
          <a:p>
            <a:pPr marL="0" indent="0" fontAlgn="base">
              <a:buNone/>
              <a:tabLst>
                <a:tab pos="1262063" algn="l"/>
              </a:tabLst>
            </a:pPr>
            <a:endParaRPr lang="en-US" b="1" dirty="0" smtClean="0"/>
          </a:p>
          <a:p>
            <a:pPr marL="0" indent="0" fontAlgn="base">
              <a:buNone/>
              <a:tabLst>
                <a:tab pos="1262063" algn="l"/>
              </a:tabLst>
            </a:pPr>
            <a:r>
              <a:rPr lang="en-US" sz="2400" dirty="0" smtClean="0"/>
              <a:t>Section 2. Adds to </a:t>
            </a:r>
            <a:r>
              <a:rPr lang="en-US" sz="2400" dirty="0"/>
              <a:t>the </a:t>
            </a:r>
            <a:r>
              <a:rPr lang="en-US" sz="2400" dirty="0" smtClean="0"/>
              <a:t>shoreline </a:t>
            </a:r>
            <a:r>
              <a:rPr lang="en-US" sz="2400" dirty="0"/>
              <a:t>development </a:t>
            </a:r>
            <a:r>
              <a:rPr lang="en-US" sz="2400" dirty="0" smtClean="0"/>
              <a:t>definition:</a:t>
            </a:r>
            <a:endParaRPr lang="en-US" sz="2400" dirty="0"/>
          </a:p>
          <a:p>
            <a:pPr marL="0" indent="0" fontAlgn="base">
              <a:buNone/>
              <a:tabLst>
                <a:tab pos="1262063" algn="l"/>
              </a:tabLst>
            </a:pPr>
            <a:endParaRPr lang="en-US" sz="1050" dirty="0" smtClean="0"/>
          </a:p>
          <a:p>
            <a:pPr marL="401638" indent="0" fontAlgn="base">
              <a:spcBef>
                <a:spcPts val="0"/>
              </a:spcBef>
              <a:buNone/>
            </a:pPr>
            <a:r>
              <a:rPr lang="en-US" sz="2400" dirty="0" smtClean="0"/>
              <a:t>It </a:t>
            </a:r>
            <a:r>
              <a:rPr lang="en-US" sz="2400" dirty="0"/>
              <a:t>does not include dismantling or removing structures </a:t>
            </a:r>
            <a:endParaRPr lang="en-US" sz="2400" dirty="0" smtClean="0"/>
          </a:p>
          <a:p>
            <a:pPr marL="401638" indent="0" fontAlgn="base">
              <a:spcBef>
                <a:spcPts val="0"/>
              </a:spcBef>
              <a:buNone/>
            </a:pPr>
            <a:r>
              <a:rPr lang="en-US" sz="2400" dirty="0" smtClean="0"/>
              <a:t>if </a:t>
            </a:r>
            <a:r>
              <a:rPr lang="en-US" sz="2400" dirty="0"/>
              <a:t>there is no other associated development or </a:t>
            </a:r>
            <a:r>
              <a:rPr lang="en-US" sz="2400" dirty="0" smtClean="0"/>
              <a:t>redevelopment.</a:t>
            </a:r>
          </a:p>
          <a:p>
            <a:pPr marL="1773238" indent="0" fontAlgn="base">
              <a:buNone/>
            </a:pPr>
            <a:endParaRPr lang="en-US" sz="1600" u="sng" dirty="0"/>
          </a:p>
          <a:p>
            <a:pPr marL="1490663" indent="-1490663" fontAlgn="base">
              <a:buNone/>
            </a:pPr>
            <a:r>
              <a:rPr lang="en-US" sz="2400" dirty="0" smtClean="0"/>
              <a:t>Section </a:t>
            </a:r>
            <a:r>
              <a:rPr lang="en-US" sz="2400" dirty="0"/>
              <a:t>3. </a:t>
            </a:r>
            <a:r>
              <a:rPr lang="en-US" sz="2400" dirty="0" smtClean="0"/>
              <a:t>Allows </a:t>
            </a:r>
            <a:r>
              <a:rPr lang="en-US" sz="2400" dirty="0"/>
              <a:t>the </a:t>
            </a:r>
            <a:r>
              <a:rPr lang="en-US" sz="2400" dirty="0" smtClean="0"/>
              <a:t>DCD director to </a:t>
            </a:r>
            <a:r>
              <a:rPr lang="en-US" sz="2400" dirty="0"/>
              <a:t>make decisions on </a:t>
            </a:r>
            <a:r>
              <a:rPr lang="en-US" sz="2400" dirty="0" smtClean="0"/>
              <a:t>SSD permit   applications </a:t>
            </a:r>
            <a:r>
              <a:rPr lang="en-US" sz="2400" dirty="0"/>
              <a:t>for public pedestrian </a:t>
            </a:r>
            <a:r>
              <a:rPr lang="en-US" sz="2400" dirty="0" smtClean="0"/>
              <a:t>trails.</a:t>
            </a:r>
          </a:p>
          <a:p>
            <a:pPr marL="1490663" indent="-1490663" fontAlgn="base">
              <a:buNone/>
            </a:pPr>
            <a:r>
              <a:rPr lang="en-US" sz="2400" dirty="0" smtClean="0">
                <a:solidFill>
                  <a:srgbClr val="FF0000"/>
                </a:solidFill>
              </a:rPr>
              <a:t>	New Addition: Also allow for </a:t>
            </a:r>
            <a:r>
              <a:rPr lang="en-US" sz="2400" dirty="0">
                <a:solidFill>
                  <a:srgbClr val="FF0000"/>
                </a:solidFill>
              </a:rPr>
              <a:t>n</a:t>
            </a:r>
            <a:r>
              <a:rPr lang="en-US" sz="2400" dirty="0" smtClean="0">
                <a:solidFill>
                  <a:srgbClr val="FF0000"/>
                </a:solidFill>
              </a:rPr>
              <a:t>ormal residential appurtenances and accessory structures that exceed the value thresholds. </a:t>
            </a:r>
          </a:p>
          <a:p>
            <a:pPr marL="1490663" indent="-1490663" fontAlgn="base">
              <a:buNone/>
            </a:pPr>
            <a:r>
              <a:rPr lang="en-US" sz="2400" dirty="0">
                <a:solidFill>
                  <a:srgbClr val="FF0000"/>
                </a:solidFill>
              </a:rPr>
              <a:t>	</a:t>
            </a:r>
            <a:r>
              <a:rPr lang="en-US" sz="2400" dirty="0" smtClean="0">
                <a:solidFill>
                  <a:srgbClr val="FF0000"/>
                </a:solidFill>
              </a:rPr>
              <a:t>(also add to Ord Section 11 18.80.110(G)(4).</a:t>
            </a:r>
            <a:endParaRPr lang="en-US" sz="2400" dirty="0">
              <a:solidFill>
                <a:srgbClr val="FF0000"/>
              </a:solidFill>
            </a:endParaRPr>
          </a:p>
        </p:txBody>
      </p:sp>
      <p:sp>
        <p:nvSpPr>
          <p:cNvPr id="4" name="TextBox 3"/>
          <p:cNvSpPr txBox="1"/>
          <p:nvPr/>
        </p:nvSpPr>
        <p:spPr>
          <a:xfrm>
            <a:off x="9619488" y="6144768"/>
            <a:ext cx="2011680" cy="369332"/>
          </a:xfrm>
          <a:prstGeom prst="rect">
            <a:avLst/>
          </a:prstGeom>
          <a:noFill/>
        </p:spPr>
        <p:txBody>
          <a:bodyPr wrap="square" rtlCol="0">
            <a:spAutoFit/>
          </a:bodyPr>
          <a:lstStyle/>
          <a:p>
            <a:r>
              <a:rPr lang="en-US" dirty="0" smtClean="0">
                <a:solidFill>
                  <a:schemeClr val="bg1"/>
                </a:solidFill>
              </a:rPr>
              <a:t>Ord. Pages 8 &amp; 14</a:t>
            </a:r>
            <a:endParaRPr lang="en-US" dirty="0">
              <a:solidFill>
                <a:schemeClr val="bg1"/>
              </a:solidFill>
            </a:endParaRPr>
          </a:p>
        </p:txBody>
      </p:sp>
    </p:spTree>
    <p:extLst>
      <p:ext uri="{BB962C8B-B14F-4D97-AF65-F5344CB8AC3E}">
        <p14:creationId xmlns:p14="http://schemas.microsoft.com/office/powerpoint/2010/main" val="11013784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1886" y="123953"/>
            <a:ext cx="8596668" cy="1320800"/>
          </a:xfrm>
        </p:spPr>
        <p:txBody>
          <a:bodyPr>
            <a:normAutofit/>
          </a:bodyPr>
          <a:lstStyle/>
          <a:p>
            <a:r>
              <a:rPr lang="en-US" b="1" dirty="0" smtClean="0"/>
              <a:t>Ordinance Section 4</a:t>
            </a:r>
            <a:r>
              <a:rPr lang="en-US" dirty="0"/>
              <a:t/>
            </a:r>
            <a:br>
              <a:rPr lang="en-US" dirty="0"/>
            </a:br>
            <a:r>
              <a:rPr lang="en-US" b="1" dirty="0" smtClean="0"/>
              <a:t>SJCC 18.50.030 </a:t>
            </a:r>
            <a:r>
              <a:rPr lang="en-US" b="1" dirty="0"/>
              <a:t>General applicability</a:t>
            </a:r>
          </a:p>
        </p:txBody>
      </p:sp>
      <p:sp>
        <p:nvSpPr>
          <p:cNvPr id="3" name="Content Placeholder 2"/>
          <p:cNvSpPr>
            <a:spLocks noGrp="1"/>
          </p:cNvSpPr>
          <p:nvPr>
            <p:ph idx="1"/>
          </p:nvPr>
        </p:nvSpPr>
        <p:spPr>
          <a:xfrm>
            <a:off x="393870" y="1764792"/>
            <a:ext cx="9125034" cy="5093208"/>
          </a:xfrm>
        </p:spPr>
        <p:txBody>
          <a:bodyPr>
            <a:noAutofit/>
          </a:bodyPr>
          <a:lstStyle/>
          <a:p>
            <a:pPr marL="0" indent="0" fontAlgn="base">
              <a:buNone/>
            </a:pPr>
            <a:r>
              <a:rPr lang="en-US" sz="2000" dirty="0" smtClean="0"/>
              <a:t>Replaces subsection </a:t>
            </a:r>
            <a:r>
              <a:rPr lang="en-US" sz="2000" dirty="0"/>
              <a:t>(2</a:t>
            </a:r>
            <a:r>
              <a:rPr lang="en-US" sz="2000" dirty="0" smtClean="0"/>
              <a:t>)(C) with </a:t>
            </a:r>
            <a:r>
              <a:rPr lang="en-US" sz="2000" dirty="0"/>
              <a:t>the </a:t>
            </a:r>
            <a:r>
              <a:rPr lang="en-US" sz="2000" dirty="0" smtClean="0"/>
              <a:t>WAC for clarity:</a:t>
            </a:r>
          </a:p>
          <a:p>
            <a:pPr fontAlgn="base"/>
            <a:endParaRPr lang="en-US" sz="100" b="1" u="sng" dirty="0"/>
          </a:p>
          <a:p>
            <a:pPr marL="347663" indent="0" algn="just">
              <a:buNone/>
            </a:pPr>
            <a:r>
              <a:rPr lang="en-US" sz="2000" dirty="0" smtClean="0"/>
              <a:t>“</a:t>
            </a:r>
            <a:r>
              <a:rPr lang="en-US" sz="2000" dirty="0"/>
              <a:t>Those nonfederal lands lying within the exterior boundaries of federal lands and those federal lands leased to other persons, which fall within the definition of shorelands, shall be subject to the jurisdiction of Chapter </a:t>
            </a:r>
            <a:r>
              <a:rPr lang="en-US" sz="2000" u="sng" dirty="0">
                <a:solidFill>
                  <a:schemeClr val="tx1"/>
                </a:solidFill>
                <a:hlinkClick r:id="rId2"/>
              </a:rPr>
              <a:t>90.58</a:t>
            </a:r>
            <a:r>
              <a:rPr lang="en-US" sz="2000" dirty="0">
                <a:solidFill>
                  <a:schemeClr val="tx1"/>
                </a:solidFill>
              </a:rPr>
              <a:t> RCW. Areas and uses in those areas that are under exclusive federal jurisdiction as established through federal or state statutes are not subject to the jurisdiction of Chapter </a:t>
            </a:r>
            <a:r>
              <a:rPr lang="en-US" sz="2000" u="sng" dirty="0">
                <a:solidFill>
                  <a:schemeClr val="tx1"/>
                </a:solidFill>
                <a:hlinkClick r:id="rId2"/>
              </a:rPr>
              <a:t>90.58</a:t>
            </a:r>
            <a:r>
              <a:rPr lang="en-US" sz="2000" dirty="0">
                <a:solidFill>
                  <a:schemeClr val="tx1"/>
                </a:solidFill>
              </a:rPr>
              <a:t> RCW.”</a:t>
            </a:r>
          </a:p>
          <a:p>
            <a:pPr fontAlgn="base"/>
            <a:endParaRPr lang="en-US" sz="100" b="1" u="sng" dirty="0"/>
          </a:p>
        </p:txBody>
      </p:sp>
      <p:sp>
        <p:nvSpPr>
          <p:cNvPr id="4" name="TextBox 3"/>
          <p:cNvSpPr txBox="1"/>
          <p:nvPr/>
        </p:nvSpPr>
        <p:spPr>
          <a:xfrm>
            <a:off x="9848088" y="5394960"/>
            <a:ext cx="2276856" cy="369332"/>
          </a:xfrm>
          <a:prstGeom prst="rect">
            <a:avLst/>
          </a:prstGeom>
          <a:noFill/>
        </p:spPr>
        <p:txBody>
          <a:bodyPr wrap="square" rtlCol="0">
            <a:spAutoFit/>
          </a:bodyPr>
          <a:lstStyle/>
          <a:p>
            <a:r>
              <a:rPr lang="en-US" dirty="0" smtClean="0">
                <a:solidFill>
                  <a:schemeClr val="bg1"/>
                </a:solidFill>
              </a:rPr>
              <a:t>Ord. Pages </a:t>
            </a:r>
            <a:r>
              <a:rPr lang="en-US" dirty="0">
                <a:solidFill>
                  <a:schemeClr val="bg1"/>
                </a:solidFill>
              </a:rPr>
              <a:t> </a:t>
            </a:r>
            <a:r>
              <a:rPr lang="en-US" dirty="0" smtClean="0">
                <a:solidFill>
                  <a:schemeClr val="bg1"/>
                </a:solidFill>
              </a:rPr>
              <a:t>16</a:t>
            </a:r>
            <a:endParaRPr lang="en-US" dirty="0">
              <a:solidFill>
                <a:schemeClr val="bg1"/>
              </a:solidFill>
            </a:endParaRPr>
          </a:p>
        </p:txBody>
      </p:sp>
    </p:spTree>
    <p:extLst>
      <p:ext uri="{BB962C8B-B14F-4D97-AF65-F5344CB8AC3E}">
        <p14:creationId xmlns:p14="http://schemas.microsoft.com/office/powerpoint/2010/main" val="10076230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1886" y="123953"/>
            <a:ext cx="8596668" cy="1320800"/>
          </a:xfrm>
        </p:spPr>
        <p:txBody>
          <a:bodyPr>
            <a:normAutofit/>
          </a:bodyPr>
          <a:lstStyle/>
          <a:p>
            <a:r>
              <a:rPr lang="en-US" b="1" dirty="0" smtClean="0"/>
              <a:t>Ordinance Section 4</a:t>
            </a:r>
            <a:r>
              <a:rPr lang="en-US" dirty="0"/>
              <a:t/>
            </a:r>
            <a:br>
              <a:rPr lang="en-US" dirty="0"/>
            </a:br>
            <a:r>
              <a:rPr lang="en-US" b="1" dirty="0" smtClean="0"/>
              <a:t>SJCC 18.50.030 </a:t>
            </a:r>
            <a:r>
              <a:rPr lang="en-US" b="1" dirty="0"/>
              <a:t>General applicability</a:t>
            </a:r>
          </a:p>
        </p:txBody>
      </p:sp>
      <p:sp>
        <p:nvSpPr>
          <p:cNvPr id="3" name="Content Placeholder 2"/>
          <p:cNvSpPr>
            <a:spLocks noGrp="1"/>
          </p:cNvSpPr>
          <p:nvPr>
            <p:ph idx="1"/>
          </p:nvPr>
        </p:nvSpPr>
        <p:spPr>
          <a:xfrm>
            <a:off x="521886" y="1444753"/>
            <a:ext cx="10021146" cy="5093208"/>
          </a:xfrm>
        </p:spPr>
        <p:txBody>
          <a:bodyPr>
            <a:noAutofit/>
          </a:bodyPr>
          <a:lstStyle/>
          <a:p>
            <a:pPr fontAlgn="base"/>
            <a:endParaRPr lang="en-US" sz="100" b="1" u="sng" dirty="0"/>
          </a:p>
          <a:p>
            <a:pPr marL="0" indent="0" fontAlgn="base">
              <a:buNone/>
            </a:pPr>
            <a:r>
              <a:rPr lang="en-US" sz="2400" dirty="0"/>
              <a:t>N</a:t>
            </a:r>
            <a:r>
              <a:rPr lang="en-US" sz="2400" dirty="0" smtClean="0"/>
              <a:t>ew </a:t>
            </a:r>
            <a:r>
              <a:rPr lang="en-US" sz="2400" dirty="0"/>
              <a:t>subsection E </a:t>
            </a:r>
            <a:r>
              <a:rPr lang="en-US" sz="2400" dirty="0" smtClean="0"/>
              <a:t>exempts developments </a:t>
            </a:r>
            <a:r>
              <a:rPr lang="en-US" sz="2400" dirty="0"/>
              <a:t>not required to </a:t>
            </a:r>
            <a:r>
              <a:rPr lang="en-US" sz="2400" dirty="0" smtClean="0"/>
              <a:t>get shoreline </a:t>
            </a:r>
            <a:r>
              <a:rPr lang="en-US" sz="2400" dirty="0"/>
              <a:t>permits or </a:t>
            </a:r>
            <a:r>
              <a:rPr lang="en-US" sz="2400" dirty="0" smtClean="0"/>
              <a:t>have local review </a:t>
            </a:r>
            <a:r>
              <a:rPr lang="en-US" sz="2400" dirty="0" smtClean="0">
                <a:solidFill>
                  <a:schemeClr val="accent4"/>
                </a:solidFill>
              </a:rPr>
              <a:t>(summarized):</a:t>
            </a:r>
          </a:p>
          <a:p>
            <a:pPr marL="0" indent="0" fontAlgn="base">
              <a:buNone/>
            </a:pPr>
            <a:endParaRPr lang="en-US" sz="1400" dirty="0">
              <a:solidFill>
                <a:schemeClr val="accent4"/>
              </a:solidFill>
            </a:endParaRPr>
          </a:p>
          <a:p>
            <a:pPr marL="914400" lvl="0" indent="-512763">
              <a:lnSpc>
                <a:spcPct val="110000"/>
              </a:lnSpc>
              <a:spcBef>
                <a:spcPts val="0"/>
              </a:spcBef>
              <a:buFont typeface="Wingdings" panose="05000000000000000000" pitchFamily="2" charset="2"/>
              <a:buChar char="§"/>
            </a:pPr>
            <a:r>
              <a:rPr lang="en-US" sz="2400" dirty="0">
                <a:solidFill>
                  <a:schemeClr val="accent4"/>
                </a:solidFill>
              </a:rPr>
              <a:t>Remedial </a:t>
            </a:r>
            <a:r>
              <a:rPr lang="en-US" sz="2400" dirty="0" smtClean="0">
                <a:solidFill>
                  <a:schemeClr val="accent4"/>
                </a:solidFill>
              </a:rPr>
              <a:t>actions;</a:t>
            </a:r>
            <a:endParaRPr lang="en-US" sz="2400" dirty="0">
              <a:solidFill>
                <a:schemeClr val="accent4"/>
              </a:solidFill>
            </a:endParaRPr>
          </a:p>
          <a:p>
            <a:pPr marL="914400" lvl="0" indent="-512763">
              <a:lnSpc>
                <a:spcPct val="110000"/>
              </a:lnSpc>
              <a:spcBef>
                <a:spcPts val="0"/>
              </a:spcBef>
              <a:buFont typeface="Wingdings" panose="05000000000000000000" pitchFamily="2" charset="2"/>
              <a:buChar char="§"/>
            </a:pPr>
            <a:r>
              <a:rPr lang="en-US" sz="2400" dirty="0">
                <a:solidFill>
                  <a:schemeClr val="accent4"/>
                </a:solidFill>
              </a:rPr>
              <a:t>Boatyard improvements to meet NPDES permit </a:t>
            </a:r>
            <a:r>
              <a:rPr lang="en-US" sz="2400" dirty="0" smtClean="0">
                <a:solidFill>
                  <a:schemeClr val="accent4"/>
                </a:solidFill>
              </a:rPr>
              <a:t>requirements;</a:t>
            </a:r>
          </a:p>
          <a:p>
            <a:pPr marL="914400" lvl="0" indent="-512763">
              <a:lnSpc>
                <a:spcPct val="110000"/>
              </a:lnSpc>
              <a:spcBef>
                <a:spcPts val="0"/>
              </a:spcBef>
              <a:buFont typeface="Wingdings" panose="05000000000000000000" pitchFamily="2" charset="2"/>
              <a:buChar char="§"/>
            </a:pPr>
            <a:r>
              <a:rPr lang="en-US" sz="2400" dirty="0" smtClean="0">
                <a:solidFill>
                  <a:schemeClr val="accent4"/>
                </a:solidFill>
              </a:rPr>
              <a:t>WSDOT </a:t>
            </a:r>
            <a:r>
              <a:rPr lang="en-US" sz="2400" dirty="0">
                <a:solidFill>
                  <a:schemeClr val="accent4"/>
                </a:solidFill>
              </a:rPr>
              <a:t>facility maintenance and safety </a:t>
            </a:r>
            <a:r>
              <a:rPr lang="en-US" sz="2400" dirty="0" smtClean="0">
                <a:solidFill>
                  <a:schemeClr val="accent4"/>
                </a:solidFill>
              </a:rPr>
              <a:t>improvements; </a:t>
            </a:r>
            <a:endParaRPr lang="en-US" sz="2400" dirty="0">
              <a:solidFill>
                <a:schemeClr val="accent4"/>
              </a:solidFill>
            </a:endParaRPr>
          </a:p>
          <a:p>
            <a:pPr marL="914400" lvl="0" indent="-512763">
              <a:lnSpc>
                <a:spcPct val="110000"/>
              </a:lnSpc>
              <a:spcBef>
                <a:spcPts val="0"/>
              </a:spcBef>
              <a:buFont typeface="Wingdings" panose="05000000000000000000" pitchFamily="2" charset="2"/>
              <a:buChar char="§"/>
            </a:pPr>
            <a:r>
              <a:rPr lang="en-US" sz="2400" dirty="0">
                <a:solidFill>
                  <a:schemeClr val="accent4"/>
                </a:solidFill>
              </a:rPr>
              <a:t>Projects consistent </a:t>
            </a:r>
            <a:r>
              <a:rPr lang="en-US" sz="2400" dirty="0" smtClean="0">
                <a:solidFill>
                  <a:schemeClr val="accent4"/>
                </a:solidFill>
              </a:rPr>
              <a:t>with environmental </a:t>
            </a:r>
            <a:r>
              <a:rPr lang="en-US" sz="2400" dirty="0">
                <a:solidFill>
                  <a:schemeClr val="accent4"/>
                </a:solidFill>
              </a:rPr>
              <a:t>excellence program </a:t>
            </a:r>
            <a:r>
              <a:rPr lang="en-US" sz="2400" dirty="0" smtClean="0">
                <a:solidFill>
                  <a:schemeClr val="accent4"/>
                </a:solidFill>
              </a:rPr>
              <a:t>agreements; and</a:t>
            </a:r>
            <a:endParaRPr lang="en-US" sz="2400" dirty="0">
              <a:solidFill>
                <a:schemeClr val="accent4"/>
              </a:solidFill>
            </a:endParaRPr>
          </a:p>
          <a:p>
            <a:pPr marL="914400" lvl="0" indent="-512763">
              <a:lnSpc>
                <a:spcPct val="110000"/>
              </a:lnSpc>
              <a:spcBef>
                <a:spcPts val="0"/>
              </a:spcBef>
              <a:buFont typeface="Wingdings" panose="05000000000000000000" pitchFamily="2" charset="2"/>
              <a:buChar char="§"/>
            </a:pPr>
            <a:r>
              <a:rPr lang="en-US" sz="2400" dirty="0">
                <a:solidFill>
                  <a:schemeClr val="accent4"/>
                </a:solidFill>
              </a:rPr>
              <a:t>Projects authorized </a:t>
            </a:r>
            <a:r>
              <a:rPr lang="en-US" sz="2400" dirty="0" smtClean="0">
                <a:solidFill>
                  <a:schemeClr val="accent4"/>
                </a:solidFill>
              </a:rPr>
              <a:t>by the </a:t>
            </a:r>
            <a:r>
              <a:rPr lang="en-US" sz="2400" dirty="0">
                <a:solidFill>
                  <a:schemeClr val="accent4"/>
                </a:solidFill>
              </a:rPr>
              <a:t>Energy Facility Site Evaluation Council </a:t>
            </a:r>
            <a:r>
              <a:rPr lang="en-US" sz="2400" dirty="0" smtClean="0">
                <a:solidFill>
                  <a:schemeClr val="accent4"/>
                </a:solidFill>
              </a:rPr>
              <a:t>process. </a:t>
            </a:r>
            <a:endParaRPr lang="en-US" sz="2400" dirty="0">
              <a:solidFill>
                <a:schemeClr val="accent4"/>
              </a:solidFill>
            </a:endParaRPr>
          </a:p>
        </p:txBody>
      </p:sp>
      <p:sp>
        <p:nvSpPr>
          <p:cNvPr id="4" name="TextBox 3"/>
          <p:cNvSpPr txBox="1"/>
          <p:nvPr/>
        </p:nvSpPr>
        <p:spPr>
          <a:xfrm>
            <a:off x="9848088" y="5394960"/>
            <a:ext cx="2276856" cy="369332"/>
          </a:xfrm>
          <a:prstGeom prst="rect">
            <a:avLst/>
          </a:prstGeom>
          <a:noFill/>
        </p:spPr>
        <p:txBody>
          <a:bodyPr wrap="square" rtlCol="0">
            <a:spAutoFit/>
          </a:bodyPr>
          <a:lstStyle/>
          <a:p>
            <a:r>
              <a:rPr lang="en-US" dirty="0" smtClean="0">
                <a:solidFill>
                  <a:schemeClr val="bg1"/>
                </a:solidFill>
              </a:rPr>
              <a:t>Ord. Pages </a:t>
            </a:r>
            <a:r>
              <a:rPr lang="en-US" dirty="0">
                <a:solidFill>
                  <a:schemeClr val="bg1"/>
                </a:solidFill>
              </a:rPr>
              <a:t> </a:t>
            </a:r>
            <a:r>
              <a:rPr lang="en-US" dirty="0" smtClean="0">
                <a:solidFill>
                  <a:schemeClr val="bg1"/>
                </a:solidFill>
              </a:rPr>
              <a:t>17</a:t>
            </a:r>
            <a:endParaRPr lang="en-US" dirty="0">
              <a:solidFill>
                <a:schemeClr val="bg1"/>
              </a:solidFill>
            </a:endParaRPr>
          </a:p>
        </p:txBody>
      </p:sp>
    </p:spTree>
    <p:extLst>
      <p:ext uri="{BB962C8B-B14F-4D97-AF65-F5344CB8AC3E}">
        <p14:creationId xmlns:p14="http://schemas.microsoft.com/office/powerpoint/2010/main" val="22795181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1030" y="262128"/>
            <a:ext cx="9152466" cy="1539240"/>
          </a:xfrm>
        </p:spPr>
        <p:txBody>
          <a:bodyPr>
            <a:normAutofit/>
          </a:bodyPr>
          <a:lstStyle/>
          <a:p>
            <a:r>
              <a:rPr lang="en-US" b="1" dirty="0" smtClean="0"/>
              <a:t>Section 5: SJCC </a:t>
            </a:r>
            <a:r>
              <a:rPr lang="en-US" b="1" dirty="0"/>
              <a:t>18.50.040 Exemptions from </a:t>
            </a:r>
            <a:r>
              <a:rPr lang="en-US" b="1" dirty="0" smtClean="0"/>
              <a:t>SSDs - General </a:t>
            </a:r>
            <a:r>
              <a:rPr lang="en-US" b="1" dirty="0"/>
              <a:t>requirements</a:t>
            </a:r>
          </a:p>
        </p:txBody>
      </p:sp>
      <p:sp>
        <p:nvSpPr>
          <p:cNvPr id="3" name="Content Placeholder 2"/>
          <p:cNvSpPr>
            <a:spLocks noGrp="1"/>
          </p:cNvSpPr>
          <p:nvPr>
            <p:ph idx="1"/>
          </p:nvPr>
        </p:nvSpPr>
        <p:spPr>
          <a:xfrm>
            <a:off x="531030" y="1682497"/>
            <a:ext cx="8596668" cy="5093208"/>
          </a:xfrm>
        </p:spPr>
        <p:txBody>
          <a:bodyPr>
            <a:normAutofit lnSpcReduction="10000"/>
          </a:bodyPr>
          <a:lstStyle/>
          <a:p>
            <a:pPr marL="0" indent="0" fontAlgn="base">
              <a:buNone/>
            </a:pPr>
            <a:r>
              <a:rPr lang="en-US" sz="2000" dirty="0" smtClean="0"/>
              <a:t>Updates </a:t>
            </a:r>
            <a:r>
              <a:rPr lang="en-US" sz="2000" dirty="0"/>
              <a:t>the </a:t>
            </a:r>
            <a:r>
              <a:rPr lang="en-US" sz="2000" dirty="0" smtClean="0"/>
              <a:t>cost </a:t>
            </a:r>
            <a:r>
              <a:rPr lang="en-US" sz="2000" dirty="0"/>
              <a:t>threshold for dock </a:t>
            </a:r>
            <a:r>
              <a:rPr lang="en-US" sz="2000" dirty="0" smtClean="0"/>
              <a:t>exemptions:</a:t>
            </a:r>
          </a:p>
          <a:p>
            <a:pPr marL="0" indent="0" fontAlgn="base">
              <a:buNone/>
            </a:pPr>
            <a:endParaRPr lang="en-US" sz="2000" b="1" u="sng" dirty="0"/>
          </a:p>
          <a:p>
            <a:pPr marL="0" indent="0" algn="just">
              <a:buNone/>
            </a:pPr>
            <a:r>
              <a:rPr lang="en-US" sz="2000" u="sng" dirty="0" smtClean="0"/>
              <a:t>i. Twenty-two </a:t>
            </a:r>
            <a:r>
              <a:rPr lang="en-US" sz="2000" u="sng" dirty="0"/>
              <a:t>thousand five hundred dollars </a:t>
            </a:r>
            <a:r>
              <a:rPr lang="en-US" sz="2000" u="sng" dirty="0">
                <a:solidFill>
                  <a:schemeClr val="accent4"/>
                </a:solidFill>
              </a:rPr>
              <a:t>($22,500) for docks that are constructed to replace existing docks, and are of equal or lesser square footage than the existing dock being replaced</a:t>
            </a:r>
            <a:r>
              <a:rPr lang="en-US" sz="2000" u="sng" dirty="0"/>
              <a:t>; </a:t>
            </a:r>
            <a:r>
              <a:rPr lang="en-US" sz="2000" u="sng" dirty="0" smtClean="0"/>
              <a:t>or</a:t>
            </a:r>
          </a:p>
          <a:p>
            <a:pPr marL="0" indent="0" algn="just">
              <a:buNone/>
            </a:pPr>
            <a:endParaRPr lang="en-US" sz="2000" dirty="0"/>
          </a:p>
          <a:p>
            <a:pPr marL="0" indent="0" algn="just">
              <a:buNone/>
            </a:pPr>
            <a:r>
              <a:rPr lang="en-US" sz="2000" u="sng" dirty="0"/>
              <a:t>ii. Eleven thousand two hundred </a:t>
            </a:r>
            <a:r>
              <a:rPr lang="en-US" sz="2000" u="sng" dirty="0">
                <a:solidFill>
                  <a:schemeClr val="accent4"/>
                </a:solidFill>
              </a:rPr>
              <a:t>($11,200) dollars for all other docks constructed in fresh waters</a:t>
            </a:r>
            <a:r>
              <a:rPr lang="en-US" sz="2000" u="sng" dirty="0" smtClean="0">
                <a:solidFill>
                  <a:schemeClr val="accent4"/>
                </a:solidFill>
              </a:rPr>
              <a:t>.</a:t>
            </a:r>
          </a:p>
          <a:p>
            <a:pPr marL="0" indent="0" algn="just">
              <a:buNone/>
            </a:pPr>
            <a:endParaRPr lang="en-US" sz="2000" dirty="0">
              <a:solidFill>
                <a:schemeClr val="accent4"/>
              </a:solidFill>
            </a:endParaRPr>
          </a:p>
          <a:p>
            <a:pPr marL="0" indent="0" algn="just" fontAlgn="base">
              <a:buNone/>
            </a:pPr>
            <a:r>
              <a:rPr lang="en-US" sz="2000" u="sng" dirty="0"/>
              <a:t>However, if subsequent construction occurs within five years of completion of the prior construction, and the combined fair market value of the subsequent and prior construction exceeds the amount specified above, the subsequent construction shall be considered a substantial development.</a:t>
            </a:r>
            <a:endParaRPr lang="en-US" sz="2000" dirty="0"/>
          </a:p>
          <a:p>
            <a:pPr marL="0" indent="0">
              <a:buNone/>
            </a:pPr>
            <a:endParaRPr lang="en-US" sz="1000" dirty="0"/>
          </a:p>
        </p:txBody>
      </p:sp>
      <p:sp>
        <p:nvSpPr>
          <p:cNvPr id="4" name="TextBox 3"/>
          <p:cNvSpPr txBox="1"/>
          <p:nvPr/>
        </p:nvSpPr>
        <p:spPr>
          <a:xfrm>
            <a:off x="9968946" y="5907024"/>
            <a:ext cx="1874520" cy="369332"/>
          </a:xfrm>
          <a:prstGeom prst="rect">
            <a:avLst/>
          </a:prstGeom>
          <a:noFill/>
        </p:spPr>
        <p:txBody>
          <a:bodyPr wrap="square" rtlCol="0">
            <a:spAutoFit/>
          </a:bodyPr>
          <a:lstStyle/>
          <a:p>
            <a:r>
              <a:rPr lang="en-US" dirty="0" smtClean="0">
                <a:solidFill>
                  <a:schemeClr val="bg1"/>
                </a:solidFill>
              </a:rPr>
              <a:t>Ord. Page 19</a:t>
            </a:r>
            <a:endParaRPr lang="en-US" dirty="0">
              <a:solidFill>
                <a:schemeClr val="bg1"/>
              </a:solidFill>
            </a:endParaRPr>
          </a:p>
        </p:txBody>
      </p:sp>
    </p:spTree>
    <p:extLst>
      <p:ext uri="{BB962C8B-B14F-4D97-AF65-F5344CB8AC3E}">
        <p14:creationId xmlns:p14="http://schemas.microsoft.com/office/powerpoint/2010/main" val="6771785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1030" y="262128"/>
            <a:ext cx="9152466" cy="1539240"/>
          </a:xfrm>
        </p:spPr>
        <p:txBody>
          <a:bodyPr>
            <a:normAutofit fontScale="90000"/>
          </a:bodyPr>
          <a:lstStyle/>
          <a:p>
            <a:r>
              <a:rPr lang="en-US" b="1" dirty="0" smtClean="0"/>
              <a:t>Section 5: SJCC </a:t>
            </a:r>
            <a:r>
              <a:rPr lang="en-US" b="1" dirty="0"/>
              <a:t>18.50.040 </a:t>
            </a:r>
            <a:r>
              <a:rPr lang="en-US" b="1" dirty="0" smtClean="0"/>
              <a:t/>
            </a:r>
            <a:br>
              <a:rPr lang="en-US" b="1" dirty="0" smtClean="0"/>
            </a:br>
            <a:r>
              <a:rPr lang="en-US" b="1" dirty="0" smtClean="0"/>
              <a:t>Exemptions </a:t>
            </a:r>
            <a:r>
              <a:rPr lang="en-US" b="1" dirty="0"/>
              <a:t>from </a:t>
            </a:r>
            <a:r>
              <a:rPr lang="en-US" b="1" dirty="0" smtClean="0"/>
              <a:t>SSDs - General </a:t>
            </a:r>
            <a:r>
              <a:rPr lang="en-US" b="1" dirty="0"/>
              <a:t>requirements</a:t>
            </a:r>
          </a:p>
        </p:txBody>
      </p:sp>
      <p:sp>
        <p:nvSpPr>
          <p:cNvPr id="3" name="Content Placeholder 2"/>
          <p:cNvSpPr>
            <a:spLocks noGrp="1"/>
          </p:cNvSpPr>
          <p:nvPr>
            <p:ph idx="1"/>
          </p:nvPr>
        </p:nvSpPr>
        <p:spPr>
          <a:xfrm>
            <a:off x="531030" y="1420892"/>
            <a:ext cx="8596668" cy="5093208"/>
          </a:xfrm>
        </p:spPr>
        <p:txBody>
          <a:bodyPr>
            <a:normAutofit fontScale="92500" lnSpcReduction="10000"/>
          </a:bodyPr>
          <a:lstStyle/>
          <a:p>
            <a:pPr marL="0" indent="0">
              <a:buNone/>
            </a:pPr>
            <a:endParaRPr lang="en-US" sz="1000" dirty="0"/>
          </a:p>
          <a:p>
            <a:pPr>
              <a:buFont typeface="Wingdings" panose="05000000000000000000" pitchFamily="2" charset="2"/>
              <a:buChar char="§"/>
            </a:pPr>
            <a:r>
              <a:rPr lang="en-US" sz="2000" dirty="0"/>
              <a:t>S</a:t>
            </a:r>
            <a:r>
              <a:rPr lang="en-US" sz="2000" dirty="0" smtClean="0"/>
              <a:t>ubsections 14 </a:t>
            </a:r>
            <a:r>
              <a:rPr lang="en-US" sz="2000" dirty="0"/>
              <a:t>and </a:t>
            </a:r>
            <a:r>
              <a:rPr lang="en-US" sz="2000" dirty="0" smtClean="0"/>
              <a:t>15:</a:t>
            </a:r>
            <a:endParaRPr lang="en-US" sz="2000" dirty="0"/>
          </a:p>
          <a:p>
            <a:pPr marL="0" indent="0">
              <a:buNone/>
            </a:pPr>
            <a:endParaRPr lang="en-US" sz="100" dirty="0"/>
          </a:p>
          <a:p>
            <a:pPr marL="347663" indent="0" algn="just">
              <a:buNone/>
            </a:pPr>
            <a:r>
              <a:rPr lang="en-US" sz="2000" dirty="0"/>
              <a:t>14. Watershed restoration projects in accordance with WAC </a:t>
            </a:r>
            <a:r>
              <a:rPr lang="en-US" sz="2000" dirty="0">
                <a:hlinkClick r:id="rId2"/>
              </a:rPr>
              <a:t>173-27-040</a:t>
            </a:r>
            <a:r>
              <a:rPr lang="en-US" sz="2000" dirty="0"/>
              <a:t>(2)(o) </a:t>
            </a:r>
            <a:r>
              <a:rPr lang="en-US" sz="2000" u="sng" dirty="0">
                <a:solidFill>
                  <a:schemeClr val="accent4"/>
                </a:solidFill>
              </a:rPr>
              <a:t>including a public or private project designed to improve fish or wildlife habitat or fish passage, that conforms to the provisions of RCW 77.55.181</a:t>
            </a:r>
            <a:r>
              <a:rPr lang="en-US" sz="2000" dirty="0">
                <a:solidFill>
                  <a:schemeClr val="accent4"/>
                </a:solidFill>
              </a:rPr>
              <a:t>.</a:t>
            </a:r>
          </a:p>
          <a:p>
            <a:pPr marL="347663" indent="0" algn="just">
              <a:buNone/>
            </a:pPr>
            <a:r>
              <a:rPr lang="en-US" sz="2000" dirty="0"/>
              <a:t> </a:t>
            </a:r>
          </a:p>
          <a:p>
            <a:pPr marL="347663" indent="0" algn="just">
              <a:buNone/>
            </a:pPr>
            <a:r>
              <a:rPr lang="en-US" sz="2000" dirty="0"/>
              <a:t>15.  </a:t>
            </a:r>
            <a:r>
              <a:rPr lang="en-US" sz="2000" u="sng" dirty="0">
                <a:solidFill>
                  <a:schemeClr val="accent4"/>
                </a:solidFill>
              </a:rPr>
              <a:t>Habitat enhancement projects that conform to the provisions of RCW </a:t>
            </a:r>
            <a:r>
              <a:rPr lang="en-US" sz="2000" u="sng" dirty="0" smtClean="0">
                <a:solidFill>
                  <a:schemeClr val="accent4"/>
                </a:solidFill>
                <a:hlinkClick r:id="rId3"/>
              </a:rPr>
              <a:t>77.55.290</a:t>
            </a:r>
            <a:r>
              <a:rPr lang="en-US" sz="2000" u="sng" dirty="0" smtClean="0">
                <a:solidFill>
                  <a:schemeClr val="accent4"/>
                </a:solidFill>
              </a:rPr>
              <a:t> </a:t>
            </a:r>
            <a:r>
              <a:rPr lang="en-US" sz="2000" u="sng" dirty="0">
                <a:solidFill>
                  <a:schemeClr val="accent4"/>
                </a:solidFill>
              </a:rPr>
              <a:t>and RCW 90.58.147 are consistent with local shoreline master programs.</a:t>
            </a:r>
            <a:r>
              <a:rPr lang="en-US" sz="2000" dirty="0">
                <a:solidFill>
                  <a:schemeClr val="accent5"/>
                </a:solidFill>
              </a:rPr>
              <a:t> </a:t>
            </a:r>
            <a:r>
              <a:rPr lang="en-US" sz="2000" dirty="0"/>
              <a:t>A public or private project that is designed to improve fish or wildlife habitat or fish passage in accordance with WAC </a:t>
            </a:r>
            <a:r>
              <a:rPr lang="en-US" sz="2000" u="sng" dirty="0">
                <a:hlinkClick r:id="rId2"/>
              </a:rPr>
              <a:t>173-27-040</a:t>
            </a:r>
            <a:r>
              <a:rPr lang="en-US" sz="2000" dirty="0"/>
              <a:t>(2)(p) </a:t>
            </a:r>
            <a:r>
              <a:rPr lang="en-US" sz="2000" u="sng" dirty="0"/>
              <a:t>and RCW 77.55.181</a:t>
            </a:r>
            <a:r>
              <a:rPr lang="en-US" sz="2000" dirty="0"/>
              <a:t>, when all of the following apply (excerpt).</a:t>
            </a:r>
          </a:p>
          <a:p>
            <a:pPr marL="0" indent="0" algn="just">
              <a:buNone/>
            </a:pPr>
            <a:r>
              <a:rPr lang="en-US" sz="2000" dirty="0"/>
              <a:t> </a:t>
            </a:r>
          </a:p>
          <a:p>
            <a:pPr algn="just">
              <a:buFont typeface="Wingdings" panose="05000000000000000000" pitchFamily="2" charset="2"/>
              <a:buChar char="§"/>
              <a:tabLst>
                <a:tab pos="347663" algn="l"/>
              </a:tabLst>
            </a:pPr>
            <a:r>
              <a:rPr lang="en-US" sz="2000" dirty="0"/>
              <a:t>N</a:t>
            </a:r>
            <a:r>
              <a:rPr lang="en-US" sz="2000" dirty="0" smtClean="0"/>
              <a:t>ew </a:t>
            </a:r>
            <a:r>
              <a:rPr lang="en-US" sz="2000" dirty="0"/>
              <a:t>S</a:t>
            </a:r>
            <a:r>
              <a:rPr lang="en-US" sz="2000" dirty="0" smtClean="0"/>
              <a:t>ubsection 16 exempts retrofitting of existing structures </a:t>
            </a:r>
            <a:r>
              <a:rPr lang="en-US" sz="2000" dirty="0"/>
              <a:t>to comply with the Americans with Disabilities </a:t>
            </a:r>
            <a:r>
              <a:rPr lang="en-US" sz="2000" dirty="0" smtClean="0"/>
              <a:t>Act.</a:t>
            </a:r>
            <a:endParaRPr lang="en-US" sz="2000" dirty="0"/>
          </a:p>
        </p:txBody>
      </p:sp>
      <p:sp>
        <p:nvSpPr>
          <p:cNvPr id="4" name="TextBox 3"/>
          <p:cNvSpPr txBox="1"/>
          <p:nvPr/>
        </p:nvSpPr>
        <p:spPr>
          <a:xfrm>
            <a:off x="9756648" y="6144768"/>
            <a:ext cx="2020824" cy="369332"/>
          </a:xfrm>
          <a:prstGeom prst="rect">
            <a:avLst/>
          </a:prstGeom>
          <a:noFill/>
        </p:spPr>
        <p:txBody>
          <a:bodyPr wrap="square" rtlCol="0">
            <a:spAutoFit/>
          </a:bodyPr>
          <a:lstStyle/>
          <a:p>
            <a:r>
              <a:rPr lang="en-US" dirty="0" smtClean="0">
                <a:solidFill>
                  <a:schemeClr val="bg1"/>
                </a:solidFill>
              </a:rPr>
              <a:t>Ord. Page 21 </a:t>
            </a:r>
            <a:endParaRPr lang="en-US" dirty="0">
              <a:solidFill>
                <a:schemeClr val="bg1"/>
              </a:solidFill>
            </a:endParaRPr>
          </a:p>
        </p:txBody>
      </p:sp>
    </p:spTree>
    <p:extLst>
      <p:ext uri="{BB962C8B-B14F-4D97-AF65-F5344CB8AC3E}">
        <p14:creationId xmlns:p14="http://schemas.microsoft.com/office/powerpoint/2010/main" val="13636584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1030" y="262128"/>
            <a:ext cx="9152466" cy="1539240"/>
          </a:xfrm>
        </p:spPr>
        <p:txBody>
          <a:bodyPr>
            <a:normAutofit fontScale="90000"/>
          </a:bodyPr>
          <a:lstStyle/>
          <a:p>
            <a:r>
              <a:rPr lang="en-US" b="1" dirty="0" smtClean="0"/>
              <a:t>Section 6: SJCC 18.50.050 </a:t>
            </a:r>
            <a:br>
              <a:rPr lang="en-US" b="1" dirty="0" smtClean="0"/>
            </a:br>
            <a:r>
              <a:rPr lang="en-US" sz="3100" b="1" dirty="0" smtClean="0"/>
              <a:t>Exemptions </a:t>
            </a:r>
            <a:r>
              <a:rPr lang="en-US" sz="3100" b="1" dirty="0"/>
              <a:t>from </a:t>
            </a:r>
            <a:r>
              <a:rPr lang="en-US" sz="3100" b="1" dirty="0" smtClean="0"/>
              <a:t>SSD </a:t>
            </a:r>
            <a:r>
              <a:rPr lang="en-US" sz="3100" b="1" dirty="0"/>
              <a:t>requirements – Normal residential appurtenances</a:t>
            </a:r>
          </a:p>
        </p:txBody>
      </p:sp>
      <p:sp>
        <p:nvSpPr>
          <p:cNvPr id="3" name="Content Placeholder 2"/>
          <p:cNvSpPr>
            <a:spLocks noGrp="1"/>
          </p:cNvSpPr>
          <p:nvPr>
            <p:ph idx="1"/>
          </p:nvPr>
        </p:nvSpPr>
        <p:spPr>
          <a:xfrm>
            <a:off x="531030" y="2359152"/>
            <a:ext cx="8596668" cy="5239513"/>
          </a:xfrm>
        </p:spPr>
        <p:txBody>
          <a:bodyPr>
            <a:normAutofit/>
          </a:bodyPr>
          <a:lstStyle/>
          <a:p>
            <a:pPr>
              <a:buFont typeface="Wingdings" panose="05000000000000000000" pitchFamily="2" charset="2"/>
              <a:buChar char="§"/>
            </a:pPr>
            <a:r>
              <a:rPr lang="en-US" sz="2400" dirty="0" smtClean="0"/>
              <a:t>Subsection </a:t>
            </a:r>
            <a:r>
              <a:rPr lang="en-US" sz="2400" dirty="0"/>
              <a:t>1 </a:t>
            </a:r>
            <a:r>
              <a:rPr lang="en-US" sz="2400" dirty="0" smtClean="0"/>
              <a:t>is updated to  use the current market </a:t>
            </a:r>
            <a:r>
              <a:rPr lang="en-US" sz="2400" dirty="0"/>
              <a:t>value of </a:t>
            </a:r>
            <a:r>
              <a:rPr lang="en-US" sz="2400" dirty="0">
                <a:solidFill>
                  <a:schemeClr val="accent5"/>
                </a:solidFill>
              </a:rPr>
              <a:t>$</a:t>
            </a:r>
            <a:r>
              <a:rPr lang="en-US" sz="2400" dirty="0" smtClean="0">
                <a:solidFill>
                  <a:schemeClr val="accent5"/>
                </a:solidFill>
              </a:rPr>
              <a:t>7,047</a:t>
            </a:r>
            <a:r>
              <a:rPr lang="en-US" sz="2400" dirty="0" smtClean="0"/>
              <a:t>. </a:t>
            </a:r>
            <a:endParaRPr lang="en-US" sz="2400" dirty="0"/>
          </a:p>
          <a:p>
            <a:pPr marL="0" indent="0">
              <a:buNone/>
            </a:pPr>
            <a:endParaRPr lang="en-US" sz="2000" dirty="0" smtClean="0"/>
          </a:p>
          <a:p>
            <a:pPr>
              <a:buFont typeface="Wingdings" panose="05000000000000000000" pitchFamily="2" charset="2"/>
              <a:buChar char="§"/>
            </a:pPr>
            <a:r>
              <a:rPr lang="en-US" sz="2400" dirty="0" smtClean="0"/>
              <a:t>Subsection </a:t>
            </a:r>
            <a:r>
              <a:rPr lang="en-US" sz="2400" dirty="0"/>
              <a:t>(2)(i</a:t>
            </a:r>
            <a:r>
              <a:rPr lang="en-US" sz="2400" dirty="0" smtClean="0"/>
              <a:t>) amends permit </a:t>
            </a:r>
            <a:r>
              <a:rPr lang="en-US" sz="2400" dirty="0"/>
              <a:t>requirements for existing temporary barge landing </a:t>
            </a:r>
            <a:r>
              <a:rPr lang="en-US" sz="2400" dirty="0" smtClean="0"/>
              <a:t>sites to: </a:t>
            </a:r>
          </a:p>
          <a:p>
            <a:pPr marL="401638" indent="-401638">
              <a:buNone/>
            </a:pPr>
            <a:r>
              <a:rPr lang="en-US" sz="2400" dirty="0"/>
              <a:t> </a:t>
            </a:r>
            <a:r>
              <a:rPr lang="en-US" sz="2400" dirty="0" smtClean="0"/>
              <a:t>  	</a:t>
            </a:r>
            <a:r>
              <a:rPr lang="en-US" sz="2400" dirty="0" smtClean="0">
                <a:solidFill>
                  <a:schemeClr val="accent4"/>
                </a:solidFill>
              </a:rPr>
              <a:t>not </a:t>
            </a:r>
            <a:r>
              <a:rPr lang="en-US" sz="2400" dirty="0">
                <a:solidFill>
                  <a:schemeClr val="accent4"/>
                </a:solidFill>
              </a:rPr>
              <a:t>require a certificate of exemption if the proposed use </a:t>
            </a:r>
            <a:r>
              <a:rPr lang="en-US" sz="2400" dirty="0" smtClean="0">
                <a:solidFill>
                  <a:schemeClr val="accent4"/>
                </a:solidFill>
              </a:rPr>
              <a:t>is </a:t>
            </a:r>
            <a:r>
              <a:rPr lang="en-US" sz="2400" dirty="0">
                <a:solidFill>
                  <a:schemeClr val="accent4"/>
                </a:solidFill>
              </a:rPr>
              <a:t>consistent with the historic transport of cargo at the </a:t>
            </a:r>
            <a:r>
              <a:rPr lang="en-US" sz="2400" dirty="0" smtClean="0">
                <a:solidFill>
                  <a:schemeClr val="accent4"/>
                </a:solidFill>
              </a:rPr>
              <a:t>site </a:t>
            </a:r>
            <a:r>
              <a:rPr lang="en-US" sz="2400" dirty="0">
                <a:solidFill>
                  <a:schemeClr val="accent4"/>
                </a:solidFill>
              </a:rPr>
              <a:t>and frequency of the historic </a:t>
            </a:r>
            <a:r>
              <a:rPr lang="en-US" sz="2400" dirty="0" smtClean="0">
                <a:solidFill>
                  <a:schemeClr val="accent4"/>
                </a:solidFill>
              </a:rPr>
              <a:t>use</a:t>
            </a:r>
            <a:r>
              <a:rPr lang="en-US" sz="2400" dirty="0" smtClean="0">
                <a:solidFill>
                  <a:schemeClr val="accent5"/>
                </a:solidFill>
              </a:rPr>
              <a:t>.</a:t>
            </a:r>
            <a:endParaRPr lang="en-US" sz="2400" dirty="0">
              <a:solidFill>
                <a:schemeClr val="accent5"/>
              </a:solidFill>
            </a:endParaRPr>
          </a:p>
          <a:p>
            <a:pPr marL="0" indent="0">
              <a:buNone/>
            </a:pPr>
            <a:endParaRPr lang="en-US" sz="2400" dirty="0"/>
          </a:p>
        </p:txBody>
      </p:sp>
      <p:sp>
        <p:nvSpPr>
          <p:cNvPr id="4" name="TextBox 3"/>
          <p:cNvSpPr txBox="1"/>
          <p:nvPr/>
        </p:nvSpPr>
        <p:spPr>
          <a:xfrm>
            <a:off x="9409176" y="6144768"/>
            <a:ext cx="2432304" cy="369332"/>
          </a:xfrm>
          <a:prstGeom prst="rect">
            <a:avLst/>
          </a:prstGeom>
          <a:noFill/>
        </p:spPr>
        <p:txBody>
          <a:bodyPr wrap="square" rtlCol="0">
            <a:spAutoFit/>
          </a:bodyPr>
          <a:lstStyle/>
          <a:p>
            <a:r>
              <a:rPr lang="en-US" dirty="0" smtClean="0">
                <a:solidFill>
                  <a:schemeClr val="bg1"/>
                </a:solidFill>
              </a:rPr>
              <a:t>Ord. Pages 22 and 23</a:t>
            </a:r>
            <a:endParaRPr lang="en-US" dirty="0">
              <a:solidFill>
                <a:schemeClr val="bg1"/>
              </a:solidFill>
            </a:endParaRPr>
          </a:p>
        </p:txBody>
      </p:sp>
    </p:spTree>
    <p:extLst>
      <p:ext uri="{BB962C8B-B14F-4D97-AF65-F5344CB8AC3E}">
        <p14:creationId xmlns:p14="http://schemas.microsoft.com/office/powerpoint/2010/main" val="22169564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1030" y="262128"/>
            <a:ext cx="9152466" cy="1539240"/>
          </a:xfrm>
        </p:spPr>
        <p:txBody>
          <a:bodyPr>
            <a:normAutofit/>
          </a:bodyPr>
          <a:lstStyle/>
          <a:p>
            <a:r>
              <a:rPr lang="en-US" b="1" dirty="0" smtClean="0"/>
              <a:t>Section 6: SJCC 18.50.050 </a:t>
            </a:r>
            <a:br>
              <a:rPr lang="en-US" b="1" dirty="0" smtClean="0"/>
            </a:br>
            <a:r>
              <a:rPr lang="en-US" b="1" dirty="0" smtClean="0"/>
              <a:t> Barge Landing Sites</a:t>
            </a:r>
            <a:endParaRPr lang="en-US" sz="3100" b="1" dirty="0"/>
          </a:p>
        </p:txBody>
      </p:sp>
      <p:sp>
        <p:nvSpPr>
          <p:cNvPr id="3" name="Content Placeholder 2"/>
          <p:cNvSpPr>
            <a:spLocks noGrp="1"/>
          </p:cNvSpPr>
          <p:nvPr>
            <p:ph idx="1"/>
          </p:nvPr>
        </p:nvSpPr>
        <p:spPr>
          <a:xfrm>
            <a:off x="430446" y="1417320"/>
            <a:ext cx="9691962" cy="5239513"/>
          </a:xfrm>
        </p:spPr>
        <p:txBody>
          <a:bodyPr>
            <a:normAutofit/>
          </a:bodyPr>
          <a:lstStyle/>
          <a:p>
            <a:pPr marL="0" indent="0">
              <a:buNone/>
            </a:pPr>
            <a:endParaRPr lang="en-US" sz="2000" dirty="0" smtClean="0"/>
          </a:p>
          <a:p>
            <a:pPr marL="0" indent="0">
              <a:buNone/>
            </a:pPr>
            <a:r>
              <a:rPr lang="en-US" sz="2000" dirty="0" smtClean="0">
                <a:solidFill>
                  <a:srgbClr val="FF0000"/>
                </a:solidFill>
              </a:rPr>
              <a:t>After discussing with Ecology: Add a new ordinance section to amend the definition of temporary barge landing site to include the word development </a:t>
            </a:r>
          </a:p>
          <a:p>
            <a:pPr marL="0" indent="0" fontAlgn="base">
              <a:buNone/>
            </a:pPr>
            <a:endParaRPr lang="en-US" sz="1050" dirty="0"/>
          </a:p>
          <a:p>
            <a:pPr marL="0" indent="0" fontAlgn="base">
              <a:buNone/>
            </a:pPr>
            <a:r>
              <a:rPr lang="en-US" sz="2400" b="1" dirty="0" smtClean="0"/>
              <a:t>18.20.020</a:t>
            </a:r>
            <a:r>
              <a:rPr lang="en-US" sz="2400" b="1" dirty="0"/>
              <a:t> “B” definitions</a:t>
            </a:r>
            <a:r>
              <a:rPr lang="en-US" sz="2400" b="1" dirty="0" smtClean="0"/>
              <a:t>.</a:t>
            </a:r>
            <a:endParaRPr lang="en-US" sz="2400" dirty="0"/>
          </a:p>
          <a:p>
            <a:pPr marL="0" indent="0" fontAlgn="base">
              <a:buNone/>
            </a:pPr>
            <a:r>
              <a:rPr lang="en-US" sz="2400" dirty="0"/>
              <a:t>“Barge landing site, temporary” means a location where a limited number of landings are allowed that will not result in permanent disturbance of the earth, </a:t>
            </a:r>
            <a:r>
              <a:rPr lang="en-US" sz="2400" u="sng" dirty="0">
                <a:solidFill>
                  <a:srgbClr val="FF0000"/>
                </a:solidFill>
              </a:rPr>
              <a:t>development</a:t>
            </a:r>
            <a:r>
              <a:rPr lang="en-US" sz="2400" dirty="0">
                <a:solidFill>
                  <a:srgbClr val="FF0000"/>
                </a:solidFill>
              </a:rPr>
              <a:t> </a:t>
            </a:r>
            <a:r>
              <a:rPr lang="en-US" sz="2400" dirty="0"/>
              <a:t>or permanent adverse impacts on shoreline ecological functions.</a:t>
            </a:r>
          </a:p>
          <a:p>
            <a:pPr marL="401638" indent="-401638">
              <a:buNone/>
            </a:pPr>
            <a:endParaRPr lang="en-US" sz="2400" dirty="0">
              <a:solidFill>
                <a:schemeClr val="accent5"/>
              </a:solidFill>
            </a:endParaRPr>
          </a:p>
          <a:p>
            <a:pPr marL="0" indent="0">
              <a:buNone/>
            </a:pPr>
            <a:endParaRPr lang="en-US" sz="2400" dirty="0"/>
          </a:p>
        </p:txBody>
      </p:sp>
      <p:sp>
        <p:nvSpPr>
          <p:cNvPr id="4" name="TextBox 3"/>
          <p:cNvSpPr txBox="1"/>
          <p:nvPr/>
        </p:nvSpPr>
        <p:spPr>
          <a:xfrm>
            <a:off x="9409176" y="6144768"/>
            <a:ext cx="2432304" cy="369332"/>
          </a:xfrm>
          <a:prstGeom prst="rect">
            <a:avLst/>
          </a:prstGeom>
          <a:noFill/>
        </p:spPr>
        <p:txBody>
          <a:bodyPr wrap="square" rtlCol="0">
            <a:spAutoFit/>
          </a:bodyPr>
          <a:lstStyle/>
          <a:p>
            <a:r>
              <a:rPr lang="en-US" dirty="0" smtClean="0">
                <a:solidFill>
                  <a:schemeClr val="bg1"/>
                </a:solidFill>
              </a:rPr>
              <a:t>Ord. Pages 22 and 23</a:t>
            </a:r>
            <a:endParaRPr lang="en-US" dirty="0">
              <a:solidFill>
                <a:schemeClr val="bg1"/>
              </a:solidFill>
            </a:endParaRPr>
          </a:p>
        </p:txBody>
      </p:sp>
    </p:spTree>
    <p:extLst>
      <p:ext uri="{BB962C8B-B14F-4D97-AF65-F5344CB8AC3E}">
        <p14:creationId xmlns:p14="http://schemas.microsoft.com/office/powerpoint/2010/main" val="5386357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1030" y="262128"/>
            <a:ext cx="9152466" cy="1539240"/>
          </a:xfrm>
        </p:spPr>
        <p:txBody>
          <a:bodyPr>
            <a:normAutofit/>
          </a:bodyPr>
          <a:lstStyle/>
          <a:p>
            <a:r>
              <a:rPr lang="en-US" b="1" dirty="0" smtClean="0"/>
              <a:t>Section 7</a:t>
            </a:r>
            <a:r>
              <a:rPr lang="en-US" dirty="0" smtClean="0"/>
              <a:t>: </a:t>
            </a:r>
            <a:br>
              <a:rPr lang="en-US" dirty="0" smtClean="0"/>
            </a:br>
            <a:r>
              <a:rPr lang="en-US" b="1" dirty="0" smtClean="0"/>
              <a:t>Amends SJCC </a:t>
            </a:r>
            <a:r>
              <a:rPr lang="en-US" b="1" dirty="0"/>
              <a:t>18.50.450 Forest Practices </a:t>
            </a:r>
          </a:p>
        </p:txBody>
      </p:sp>
      <p:sp>
        <p:nvSpPr>
          <p:cNvPr id="3" name="Content Placeholder 2"/>
          <p:cNvSpPr>
            <a:spLocks noGrp="1"/>
          </p:cNvSpPr>
          <p:nvPr>
            <p:ph idx="1"/>
          </p:nvPr>
        </p:nvSpPr>
        <p:spPr>
          <a:xfrm>
            <a:off x="604182" y="1764792"/>
            <a:ext cx="8596668" cy="5093208"/>
          </a:xfrm>
        </p:spPr>
        <p:txBody>
          <a:bodyPr>
            <a:normAutofit/>
          </a:bodyPr>
          <a:lstStyle/>
          <a:p>
            <a:pPr marL="0" indent="0">
              <a:buNone/>
            </a:pPr>
            <a:endParaRPr lang="en-US" dirty="0"/>
          </a:p>
          <a:p>
            <a:pPr marL="0" indent="0" algn="just">
              <a:buNone/>
            </a:pPr>
            <a:r>
              <a:rPr lang="en-US" sz="2400" dirty="0" smtClean="0"/>
              <a:t>Amends Subsection </a:t>
            </a:r>
            <a:r>
              <a:rPr lang="en-US" sz="2400" dirty="0"/>
              <a:t>2 to clarify </a:t>
            </a:r>
            <a:r>
              <a:rPr lang="en-US" sz="2400" dirty="0" smtClean="0"/>
              <a:t>that:</a:t>
            </a:r>
          </a:p>
          <a:p>
            <a:pPr marL="0" indent="0" algn="just">
              <a:buNone/>
            </a:pPr>
            <a:endParaRPr lang="en-US" sz="1400" dirty="0" smtClean="0"/>
          </a:p>
          <a:p>
            <a:pPr algn="just">
              <a:buFont typeface="Wingdings" panose="05000000000000000000" pitchFamily="2" charset="2"/>
              <a:buChar char="§"/>
            </a:pPr>
            <a:r>
              <a:rPr lang="en-US" sz="2400" dirty="0"/>
              <a:t>C</a:t>
            </a:r>
            <a:r>
              <a:rPr lang="en-US" sz="2400" dirty="0" smtClean="0"/>
              <a:t>utting </a:t>
            </a:r>
            <a:r>
              <a:rPr lang="en-US" sz="2400" dirty="0"/>
              <a:t>of timber </a:t>
            </a:r>
            <a:r>
              <a:rPr lang="en-US" sz="2400" dirty="0">
                <a:solidFill>
                  <a:schemeClr val="accent4"/>
                </a:solidFill>
              </a:rPr>
              <a:t>solely incidental to the preparation of land for other uses authorized by this chapter </a:t>
            </a:r>
            <a:r>
              <a:rPr lang="en-US" sz="2400" dirty="0"/>
              <a:t>is </a:t>
            </a:r>
            <a:r>
              <a:rPr lang="en-US" sz="2400" dirty="0" smtClean="0"/>
              <a:t>not </a:t>
            </a:r>
            <a:r>
              <a:rPr lang="en-US" sz="2400" dirty="0"/>
              <a:t>considered a development under the </a:t>
            </a:r>
            <a:r>
              <a:rPr lang="en-US" sz="2400" dirty="0" smtClean="0"/>
              <a:t>SMA, </a:t>
            </a:r>
            <a:r>
              <a:rPr lang="en-US" sz="2400" dirty="0"/>
              <a:t>and </a:t>
            </a:r>
            <a:endParaRPr lang="en-US" sz="2400" dirty="0" smtClean="0"/>
          </a:p>
          <a:p>
            <a:pPr marL="0" indent="0" algn="just">
              <a:buNone/>
            </a:pPr>
            <a:endParaRPr lang="en-US" sz="2000" dirty="0" smtClean="0"/>
          </a:p>
          <a:p>
            <a:pPr algn="just">
              <a:buFont typeface="Wingdings" panose="05000000000000000000" pitchFamily="2" charset="2"/>
              <a:buChar char="§"/>
            </a:pPr>
            <a:r>
              <a:rPr lang="en-US" sz="2400" dirty="0"/>
              <a:t>D</a:t>
            </a:r>
            <a:r>
              <a:rPr lang="en-US" sz="2400" dirty="0" smtClean="0"/>
              <a:t>oes </a:t>
            </a:r>
            <a:r>
              <a:rPr lang="en-US" sz="2400" dirty="0"/>
              <a:t>not require a </a:t>
            </a:r>
            <a:r>
              <a:rPr lang="en-US" sz="2400" dirty="0" smtClean="0"/>
              <a:t>shoreline </a:t>
            </a:r>
            <a:r>
              <a:rPr lang="en-US" sz="2400" dirty="0"/>
              <a:t>exemption or substantial development permit and </a:t>
            </a:r>
            <a:r>
              <a:rPr lang="en-US" sz="2400" dirty="0" smtClean="0"/>
              <a:t>is </a:t>
            </a:r>
            <a:r>
              <a:rPr lang="en-US" sz="2400" dirty="0"/>
              <a:t>allowed.</a:t>
            </a:r>
          </a:p>
        </p:txBody>
      </p:sp>
      <p:sp>
        <p:nvSpPr>
          <p:cNvPr id="4" name="TextBox 3"/>
          <p:cNvSpPr txBox="1"/>
          <p:nvPr/>
        </p:nvSpPr>
        <p:spPr>
          <a:xfrm>
            <a:off x="9884664" y="6071616"/>
            <a:ext cx="1874520" cy="369332"/>
          </a:xfrm>
          <a:prstGeom prst="rect">
            <a:avLst/>
          </a:prstGeom>
          <a:noFill/>
        </p:spPr>
        <p:txBody>
          <a:bodyPr wrap="square" rtlCol="0">
            <a:spAutoFit/>
          </a:bodyPr>
          <a:lstStyle/>
          <a:p>
            <a:r>
              <a:rPr lang="en-US" dirty="0" smtClean="0">
                <a:solidFill>
                  <a:schemeClr val="bg1"/>
                </a:solidFill>
              </a:rPr>
              <a:t>Ord. Page 24</a:t>
            </a:r>
            <a:endParaRPr lang="en-US" dirty="0">
              <a:solidFill>
                <a:schemeClr val="bg1"/>
              </a:solidFill>
            </a:endParaRPr>
          </a:p>
        </p:txBody>
      </p:sp>
    </p:spTree>
    <p:extLst>
      <p:ext uri="{BB962C8B-B14F-4D97-AF65-F5344CB8AC3E}">
        <p14:creationId xmlns:p14="http://schemas.microsoft.com/office/powerpoint/2010/main" val="332977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1030" y="262128"/>
            <a:ext cx="9152466" cy="1539240"/>
          </a:xfrm>
        </p:spPr>
        <p:txBody>
          <a:bodyPr>
            <a:normAutofit fontScale="90000"/>
          </a:bodyPr>
          <a:lstStyle/>
          <a:p>
            <a:r>
              <a:rPr lang="en-US" b="1" dirty="0" smtClean="0"/>
              <a:t>Section 8</a:t>
            </a:r>
            <a:r>
              <a:rPr lang="en-US" dirty="0" smtClean="0"/>
              <a:t>: </a:t>
            </a:r>
            <a:r>
              <a:rPr lang="en-US" b="1" dirty="0" smtClean="0"/>
              <a:t>SJCC 18.50.540(D) </a:t>
            </a:r>
            <a:br>
              <a:rPr lang="en-US" b="1" dirty="0" smtClean="0"/>
            </a:br>
            <a:r>
              <a:rPr lang="en-US" b="1" dirty="0" smtClean="0"/>
              <a:t>Residential </a:t>
            </a:r>
            <a:r>
              <a:rPr lang="en-US" b="1" dirty="0"/>
              <a:t>development </a:t>
            </a:r>
            <a:r>
              <a:rPr lang="en-US" dirty="0" smtClean="0"/>
              <a:t/>
            </a:r>
            <a:br>
              <a:rPr lang="en-US" dirty="0" smtClean="0"/>
            </a:br>
            <a:endParaRPr lang="en-US" dirty="0"/>
          </a:p>
        </p:txBody>
      </p:sp>
      <p:sp>
        <p:nvSpPr>
          <p:cNvPr id="3" name="Content Placeholder 2"/>
          <p:cNvSpPr>
            <a:spLocks noGrp="1"/>
          </p:cNvSpPr>
          <p:nvPr>
            <p:ph idx="1"/>
          </p:nvPr>
        </p:nvSpPr>
        <p:spPr>
          <a:xfrm>
            <a:off x="531030" y="1463040"/>
            <a:ext cx="8850714" cy="5477256"/>
          </a:xfrm>
        </p:spPr>
        <p:txBody>
          <a:bodyPr>
            <a:normAutofit/>
          </a:bodyPr>
          <a:lstStyle/>
          <a:p>
            <a:pPr marL="0" indent="0">
              <a:buNone/>
            </a:pPr>
            <a:r>
              <a:rPr lang="en-US" sz="2400" dirty="0" smtClean="0">
                <a:solidFill>
                  <a:srgbClr val="FF0000"/>
                </a:solidFill>
              </a:rPr>
              <a:t>Will be updated to simplify after discussion with Ecology.</a:t>
            </a:r>
            <a:endParaRPr lang="en-US" sz="2400" dirty="0"/>
          </a:p>
          <a:p>
            <a:pPr lvl="0" fontAlgn="base">
              <a:buFont typeface="Wingdings" panose="05000000000000000000" pitchFamily="2" charset="2"/>
              <a:buChar char="§"/>
            </a:pPr>
            <a:endParaRPr lang="en-US" sz="1600" dirty="0" smtClean="0"/>
          </a:p>
          <a:p>
            <a:pPr lvl="0" fontAlgn="base">
              <a:buFont typeface="Wingdings" panose="05000000000000000000" pitchFamily="2" charset="2"/>
              <a:buChar char="§"/>
            </a:pPr>
            <a:r>
              <a:rPr lang="en-US" sz="2400" dirty="0" smtClean="0"/>
              <a:t>Subsection 1: </a:t>
            </a:r>
            <a:r>
              <a:rPr lang="en-US" sz="2400" strike="sngStrike" dirty="0"/>
              <a:t>C</a:t>
            </a:r>
            <a:r>
              <a:rPr lang="en-US" sz="2400" strike="sngStrike" dirty="0" smtClean="0"/>
              <a:t>hange patio to </a:t>
            </a:r>
            <a:r>
              <a:rPr lang="en-US" sz="2400" u="sng" strike="sngStrike" dirty="0" smtClean="0">
                <a:solidFill>
                  <a:schemeClr val="accent4"/>
                </a:solidFill>
              </a:rPr>
              <a:t>paved </a:t>
            </a:r>
            <a:r>
              <a:rPr lang="en-US" sz="2400" u="sng" strike="sngStrike" dirty="0">
                <a:solidFill>
                  <a:schemeClr val="accent4"/>
                </a:solidFill>
              </a:rPr>
              <a:t>areas or areas assembled with solid materials such as an assembly of pavers attached to a </a:t>
            </a:r>
            <a:r>
              <a:rPr lang="en-US" sz="2400" u="sng" strike="sngStrike" dirty="0" smtClean="0">
                <a:solidFill>
                  <a:schemeClr val="accent4"/>
                </a:solidFill>
              </a:rPr>
              <a:t>home consistent with the proposed definition.  </a:t>
            </a:r>
            <a:r>
              <a:rPr lang="en-US" sz="2400" u="sng" dirty="0" smtClean="0">
                <a:solidFill>
                  <a:srgbClr val="FF0000"/>
                </a:solidFill>
              </a:rPr>
              <a:t>This change will not be needed any more.</a:t>
            </a:r>
            <a:endParaRPr lang="en-US" sz="2400" dirty="0" smtClean="0">
              <a:solidFill>
                <a:srgbClr val="FF0000"/>
              </a:solidFill>
            </a:endParaRPr>
          </a:p>
          <a:p>
            <a:pPr marL="0" lvl="0" indent="0" fontAlgn="base">
              <a:buNone/>
            </a:pPr>
            <a:endParaRPr lang="en-US" sz="2400" dirty="0" smtClean="0">
              <a:solidFill>
                <a:srgbClr val="FF0000"/>
              </a:solidFill>
            </a:endParaRPr>
          </a:p>
          <a:p>
            <a:pPr lvl="0" fontAlgn="base">
              <a:buFont typeface="Wingdings" panose="05000000000000000000" pitchFamily="2" charset="2"/>
              <a:buChar char="§"/>
            </a:pPr>
            <a:r>
              <a:rPr lang="en-US" sz="2400" dirty="0" smtClean="0"/>
              <a:t>Subsection 3: </a:t>
            </a:r>
            <a:r>
              <a:rPr lang="en-US" sz="2400" strike="sngStrike" dirty="0" smtClean="0">
                <a:solidFill>
                  <a:srgbClr val="FF0000"/>
                </a:solidFill>
              </a:rPr>
              <a:t>Normal </a:t>
            </a:r>
            <a:r>
              <a:rPr lang="en-US" sz="2400" strike="sngStrike" dirty="0">
                <a:solidFill>
                  <a:srgbClr val="FF0000"/>
                </a:solidFill>
              </a:rPr>
              <a:t>residential appurtenances </a:t>
            </a:r>
            <a:r>
              <a:rPr lang="en-US" sz="2400" strike="sngStrike" dirty="0" smtClean="0">
                <a:solidFill>
                  <a:srgbClr val="FF0000"/>
                </a:solidFill>
              </a:rPr>
              <a:t>not </a:t>
            </a:r>
            <a:r>
              <a:rPr lang="en-US" sz="2400" strike="sngStrike" dirty="0">
                <a:solidFill>
                  <a:srgbClr val="FF0000"/>
                </a:solidFill>
              </a:rPr>
              <a:t>identified in the </a:t>
            </a:r>
            <a:r>
              <a:rPr lang="en-US" sz="2400" strike="sngStrike" dirty="0" smtClean="0">
                <a:solidFill>
                  <a:srgbClr val="FF0000"/>
                </a:solidFill>
              </a:rPr>
              <a:t>definition </a:t>
            </a:r>
            <a:r>
              <a:rPr lang="en-US" sz="2400" u="sng" strike="sngStrike" dirty="0">
                <a:solidFill>
                  <a:srgbClr val="FF0000"/>
                </a:solidFill>
              </a:rPr>
              <a:t>or in subsection 4 below</a:t>
            </a:r>
            <a:r>
              <a:rPr lang="en-US" sz="2400" strike="sngStrike" dirty="0">
                <a:solidFill>
                  <a:srgbClr val="FF0000"/>
                </a:solidFill>
              </a:rPr>
              <a:t> are allowed with a conditional use permit</a:t>
            </a:r>
            <a:r>
              <a:rPr lang="en-US" sz="2400" strike="sngStrike" dirty="0" smtClean="0">
                <a:solidFill>
                  <a:srgbClr val="FF0000"/>
                </a:solidFill>
              </a:rPr>
              <a:t>. </a:t>
            </a:r>
            <a:r>
              <a:rPr lang="en-US" sz="2400" dirty="0" smtClean="0">
                <a:solidFill>
                  <a:srgbClr val="FF0000"/>
                </a:solidFill>
              </a:rPr>
              <a:t>This requirement for a conditional use permit will be struck out. It is not necessary.</a:t>
            </a:r>
            <a:endParaRPr lang="en-US" sz="2400" dirty="0">
              <a:solidFill>
                <a:srgbClr val="FF0000"/>
              </a:solidFill>
            </a:endParaRPr>
          </a:p>
          <a:p>
            <a:pPr>
              <a:buFont typeface="Wingdings" panose="05000000000000000000" pitchFamily="2" charset="2"/>
              <a:buChar char="§"/>
            </a:pPr>
            <a:endParaRPr lang="en-US" sz="2400" dirty="0"/>
          </a:p>
          <a:p>
            <a:endParaRPr lang="en-US" dirty="0"/>
          </a:p>
        </p:txBody>
      </p:sp>
      <p:sp>
        <p:nvSpPr>
          <p:cNvPr id="5" name="TextBox 4"/>
          <p:cNvSpPr txBox="1"/>
          <p:nvPr/>
        </p:nvSpPr>
        <p:spPr>
          <a:xfrm>
            <a:off x="9683496" y="6136886"/>
            <a:ext cx="2212848" cy="369332"/>
          </a:xfrm>
          <a:prstGeom prst="rect">
            <a:avLst/>
          </a:prstGeom>
          <a:noFill/>
        </p:spPr>
        <p:txBody>
          <a:bodyPr wrap="square" rtlCol="0">
            <a:spAutoFit/>
          </a:bodyPr>
          <a:lstStyle/>
          <a:p>
            <a:r>
              <a:rPr lang="en-US" dirty="0" smtClean="0">
                <a:solidFill>
                  <a:schemeClr val="bg1"/>
                </a:solidFill>
              </a:rPr>
              <a:t>Ord. Pages 27 - 39</a:t>
            </a:r>
            <a:endParaRPr lang="en-US" dirty="0">
              <a:solidFill>
                <a:schemeClr val="bg1"/>
              </a:solidFill>
            </a:endParaRPr>
          </a:p>
        </p:txBody>
      </p:sp>
    </p:spTree>
    <p:extLst>
      <p:ext uri="{BB962C8B-B14F-4D97-AF65-F5344CB8AC3E}">
        <p14:creationId xmlns:p14="http://schemas.microsoft.com/office/powerpoint/2010/main" val="14508198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1030" y="262128"/>
            <a:ext cx="9152466" cy="1539240"/>
          </a:xfrm>
        </p:spPr>
        <p:txBody>
          <a:bodyPr>
            <a:normAutofit fontScale="90000"/>
          </a:bodyPr>
          <a:lstStyle/>
          <a:p>
            <a:r>
              <a:rPr lang="en-US" b="1" dirty="0" smtClean="0"/>
              <a:t>Section 8</a:t>
            </a:r>
            <a:r>
              <a:rPr lang="en-US" dirty="0" smtClean="0"/>
              <a:t>: </a:t>
            </a:r>
            <a:r>
              <a:rPr lang="en-US" b="1" dirty="0" smtClean="0"/>
              <a:t>SJCC 18.50.540(D) </a:t>
            </a:r>
            <a:br>
              <a:rPr lang="en-US" b="1" dirty="0" smtClean="0"/>
            </a:br>
            <a:r>
              <a:rPr lang="en-US" b="1" dirty="0" smtClean="0"/>
              <a:t>Residential </a:t>
            </a:r>
            <a:r>
              <a:rPr lang="en-US" b="1" dirty="0"/>
              <a:t>development </a:t>
            </a:r>
            <a:r>
              <a:rPr lang="en-US" dirty="0" smtClean="0"/>
              <a:t/>
            </a:r>
            <a:br>
              <a:rPr lang="en-US" dirty="0" smtClean="0"/>
            </a:br>
            <a:endParaRPr lang="en-US" dirty="0"/>
          </a:p>
        </p:txBody>
      </p:sp>
      <p:sp>
        <p:nvSpPr>
          <p:cNvPr id="3" name="Content Placeholder 2"/>
          <p:cNvSpPr>
            <a:spLocks noGrp="1"/>
          </p:cNvSpPr>
          <p:nvPr>
            <p:ph idx="1"/>
          </p:nvPr>
        </p:nvSpPr>
        <p:spPr>
          <a:xfrm>
            <a:off x="348150" y="1335024"/>
            <a:ext cx="10149162" cy="5330952"/>
          </a:xfrm>
        </p:spPr>
        <p:txBody>
          <a:bodyPr>
            <a:normAutofit/>
          </a:bodyPr>
          <a:lstStyle/>
          <a:p>
            <a:pPr marL="0" indent="0">
              <a:buNone/>
            </a:pPr>
            <a:endParaRPr lang="en-US" sz="1050" dirty="0"/>
          </a:p>
          <a:p>
            <a:pPr lvl="0">
              <a:buFont typeface="Wingdings" panose="05000000000000000000" pitchFamily="2" charset="2"/>
              <a:buChar char="§"/>
            </a:pPr>
            <a:r>
              <a:rPr lang="en-US" sz="2400" strike="sngStrike" dirty="0" smtClean="0">
                <a:solidFill>
                  <a:srgbClr val="FF0000"/>
                </a:solidFill>
              </a:rPr>
              <a:t>New Subsections </a:t>
            </a:r>
            <a:r>
              <a:rPr lang="en-US" sz="2400" strike="sngStrike" dirty="0">
                <a:solidFill>
                  <a:srgbClr val="FF0000"/>
                </a:solidFill>
              </a:rPr>
              <a:t>4, 5, 6 </a:t>
            </a:r>
            <a:r>
              <a:rPr lang="en-US" sz="2400" strike="sngStrike" dirty="0" smtClean="0">
                <a:solidFill>
                  <a:srgbClr val="FF0000"/>
                </a:solidFill>
              </a:rPr>
              <a:t>&amp; 7 codify Policy </a:t>
            </a:r>
            <a:r>
              <a:rPr lang="en-US" sz="2400" strike="sngStrike" dirty="0">
                <a:solidFill>
                  <a:srgbClr val="FF0000"/>
                </a:solidFill>
              </a:rPr>
              <a:t>PP </a:t>
            </a:r>
            <a:r>
              <a:rPr lang="en-US" sz="2400" strike="sngStrike" dirty="0" smtClean="0">
                <a:solidFill>
                  <a:srgbClr val="FF0000"/>
                </a:solidFill>
              </a:rPr>
              <a:t>2019 standards for certain non-water-dependent residential appurtenances</a:t>
            </a:r>
            <a:r>
              <a:rPr lang="en-US" sz="2400" strike="sngStrike" dirty="0">
                <a:solidFill>
                  <a:srgbClr val="FF0000"/>
                </a:solidFill>
              </a:rPr>
              <a:t>:</a:t>
            </a:r>
            <a:endParaRPr lang="en-US" sz="2400" strike="sngStrike" dirty="0" smtClean="0">
              <a:solidFill>
                <a:srgbClr val="FF0000"/>
              </a:solidFill>
            </a:endParaRPr>
          </a:p>
          <a:p>
            <a:pPr marL="0" lvl="0" indent="0">
              <a:buNone/>
            </a:pPr>
            <a:endParaRPr lang="en-US" sz="1400" strike="sngStrike" dirty="0" smtClean="0">
              <a:solidFill>
                <a:srgbClr val="FF0000"/>
              </a:solidFill>
            </a:endParaRPr>
          </a:p>
          <a:p>
            <a:pPr marL="690562" lvl="0">
              <a:spcBef>
                <a:spcPts val="0"/>
              </a:spcBef>
              <a:buFont typeface="Wingdings" panose="05000000000000000000" pitchFamily="2" charset="2"/>
              <a:buChar char="Ø"/>
            </a:pPr>
            <a:r>
              <a:rPr lang="en-US" sz="2400" strike="sngStrike" dirty="0">
                <a:solidFill>
                  <a:srgbClr val="FF0000"/>
                </a:solidFill>
              </a:rPr>
              <a:t>S</a:t>
            </a:r>
            <a:r>
              <a:rPr lang="en-US" sz="2400" strike="sngStrike" dirty="0" smtClean="0">
                <a:solidFill>
                  <a:srgbClr val="FF0000"/>
                </a:solidFill>
              </a:rPr>
              <a:t>eaward </a:t>
            </a:r>
            <a:r>
              <a:rPr lang="en-US" sz="2400" strike="sngStrike" dirty="0">
                <a:solidFill>
                  <a:srgbClr val="FF0000"/>
                </a:solidFill>
              </a:rPr>
              <a:t>of </a:t>
            </a:r>
            <a:r>
              <a:rPr lang="en-US" sz="2400" strike="sngStrike" dirty="0" smtClean="0">
                <a:solidFill>
                  <a:srgbClr val="FF0000"/>
                </a:solidFill>
              </a:rPr>
              <a:t>home outside aesthetic </a:t>
            </a:r>
            <a:r>
              <a:rPr lang="en-US" sz="2400" strike="sngStrike" dirty="0">
                <a:solidFill>
                  <a:srgbClr val="FF0000"/>
                </a:solidFill>
              </a:rPr>
              <a:t>setback </a:t>
            </a:r>
            <a:r>
              <a:rPr lang="en-US" sz="2400" strike="sngStrike" dirty="0" smtClean="0">
                <a:solidFill>
                  <a:srgbClr val="FF0000"/>
                </a:solidFill>
              </a:rPr>
              <a:t>&amp; critical </a:t>
            </a:r>
            <a:r>
              <a:rPr lang="en-US" sz="2400" strike="sngStrike" dirty="0">
                <a:solidFill>
                  <a:srgbClr val="FF0000"/>
                </a:solidFill>
              </a:rPr>
              <a:t>area buffers. </a:t>
            </a:r>
            <a:endParaRPr lang="en-US" sz="2400" strike="sngStrike" dirty="0" smtClean="0">
              <a:solidFill>
                <a:srgbClr val="FF0000"/>
              </a:solidFill>
            </a:endParaRPr>
          </a:p>
          <a:p>
            <a:pPr marL="690562" lvl="0">
              <a:spcBef>
                <a:spcPts val="0"/>
              </a:spcBef>
              <a:buFont typeface="Wingdings" panose="05000000000000000000" pitchFamily="2" charset="2"/>
              <a:buChar char="Ø"/>
            </a:pPr>
            <a:r>
              <a:rPr lang="en-US" sz="2400" strike="sngStrike" dirty="0">
                <a:solidFill>
                  <a:srgbClr val="FF0000"/>
                </a:solidFill>
              </a:rPr>
              <a:t>L</a:t>
            </a:r>
            <a:r>
              <a:rPr lang="en-US" sz="2400" strike="sngStrike" dirty="0" smtClean="0">
                <a:solidFill>
                  <a:srgbClr val="FF0000"/>
                </a:solidFill>
              </a:rPr>
              <a:t>ot </a:t>
            </a:r>
            <a:r>
              <a:rPr lang="en-US" sz="2400" strike="sngStrike" dirty="0">
                <a:solidFill>
                  <a:srgbClr val="FF0000"/>
                </a:solidFill>
              </a:rPr>
              <a:t>width requirement </a:t>
            </a:r>
            <a:r>
              <a:rPr lang="en-US" sz="2400" strike="sngStrike" dirty="0" smtClean="0">
                <a:solidFill>
                  <a:srgbClr val="FF0000"/>
                </a:solidFill>
              </a:rPr>
              <a:t>is not applicable if &lt;30” tall. </a:t>
            </a:r>
          </a:p>
          <a:p>
            <a:pPr marL="347662" lvl="0" indent="0">
              <a:spcBef>
                <a:spcPts val="0"/>
              </a:spcBef>
              <a:buNone/>
            </a:pPr>
            <a:endParaRPr lang="en-US" sz="2400" strike="sngStrike" dirty="0" smtClean="0">
              <a:solidFill>
                <a:srgbClr val="FF0000"/>
              </a:solidFill>
            </a:endParaRPr>
          </a:p>
          <a:p>
            <a:pPr marL="347663" lvl="0" indent="-347663">
              <a:buFont typeface="Wingdings" panose="05000000000000000000" pitchFamily="2" charset="2"/>
              <a:buChar char="§"/>
            </a:pPr>
            <a:r>
              <a:rPr lang="en-US" sz="2400" strike="sngStrike" dirty="0" smtClean="0">
                <a:solidFill>
                  <a:srgbClr val="FF0000"/>
                </a:solidFill>
              </a:rPr>
              <a:t>Subsection 6: Standards </a:t>
            </a:r>
            <a:r>
              <a:rPr lang="en-US" sz="2400" strike="sngStrike" dirty="0">
                <a:solidFill>
                  <a:srgbClr val="FF0000"/>
                </a:solidFill>
              </a:rPr>
              <a:t>for at-grade paving </a:t>
            </a:r>
            <a:r>
              <a:rPr lang="en-US" sz="2400" strike="sngStrike" dirty="0" smtClean="0">
                <a:solidFill>
                  <a:srgbClr val="FF0000"/>
                </a:solidFill>
              </a:rPr>
              <a:t>&amp; decks &lt;30” tall.  </a:t>
            </a:r>
          </a:p>
          <a:p>
            <a:pPr marL="685800" lvl="0" indent="-401638">
              <a:buFont typeface="Wingdings" panose="05000000000000000000" pitchFamily="2" charset="2"/>
              <a:buChar char="Ø"/>
            </a:pPr>
            <a:r>
              <a:rPr lang="en-US" sz="2400" strike="sngStrike" dirty="0" smtClean="0">
                <a:solidFill>
                  <a:srgbClr val="FF0000"/>
                </a:solidFill>
              </a:rPr>
              <a:t>Do not </a:t>
            </a:r>
            <a:r>
              <a:rPr lang="en-US" sz="2400" strike="sngStrike" dirty="0">
                <a:solidFill>
                  <a:srgbClr val="FF0000"/>
                </a:solidFill>
              </a:rPr>
              <a:t>need to meet the shoreline aesthetic </a:t>
            </a:r>
            <a:r>
              <a:rPr lang="en-US" sz="2400" strike="sngStrike" dirty="0" smtClean="0">
                <a:solidFill>
                  <a:srgbClr val="FF0000"/>
                </a:solidFill>
              </a:rPr>
              <a:t>buffer. </a:t>
            </a:r>
            <a:r>
              <a:rPr lang="en-US" sz="2400" strike="sngStrike" dirty="0">
                <a:solidFill>
                  <a:srgbClr val="FF0000"/>
                </a:solidFill>
              </a:rPr>
              <a:t>M</a:t>
            </a:r>
            <a:r>
              <a:rPr lang="en-US" sz="2400" strike="sngStrike" dirty="0" smtClean="0">
                <a:solidFill>
                  <a:srgbClr val="FF0000"/>
                </a:solidFill>
              </a:rPr>
              <a:t>ust </a:t>
            </a:r>
            <a:r>
              <a:rPr lang="en-US" sz="2400" strike="sngStrike" dirty="0">
                <a:solidFill>
                  <a:srgbClr val="FF0000"/>
                </a:solidFill>
              </a:rPr>
              <a:t>meet the no net loss standard in SJCC 18.50.120. </a:t>
            </a:r>
            <a:endParaRPr lang="en-US" sz="2400" strike="sngStrike" dirty="0" smtClean="0">
              <a:solidFill>
                <a:srgbClr val="FF0000"/>
              </a:solidFill>
            </a:endParaRPr>
          </a:p>
          <a:p>
            <a:pPr marL="685800" indent="-401638">
              <a:buFont typeface="Wingdings" panose="05000000000000000000" pitchFamily="2" charset="2"/>
              <a:buChar char="Ø"/>
            </a:pPr>
            <a:r>
              <a:rPr lang="en-US" sz="2400" strike="sngStrike" dirty="0">
                <a:solidFill>
                  <a:srgbClr val="FF0000"/>
                </a:solidFill>
              </a:rPr>
              <a:t>Above-grade paving and decks attached to the house &gt;30” tall  -subject to the same regulations as the home.  </a:t>
            </a:r>
          </a:p>
          <a:p>
            <a:pPr marL="685800" lvl="0" indent="-401638">
              <a:buFont typeface="Wingdings" panose="05000000000000000000" pitchFamily="2" charset="2"/>
              <a:buChar char="Ø"/>
            </a:pPr>
            <a:endParaRPr lang="en-US" sz="2400" strike="sngStrike" dirty="0" smtClean="0">
              <a:solidFill>
                <a:srgbClr val="FF0000"/>
              </a:solidFill>
            </a:endParaRPr>
          </a:p>
          <a:p>
            <a:endParaRPr lang="en-US" dirty="0"/>
          </a:p>
        </p:txBody>
      </p:sp>
      <p:sp>
        <p:nvSpPr>
          <p:cNvPr id="5" name="TextBox 4"/>
          <p:cNvSpPr txBox="1"/>
          <p:nvPr/>
        </p:nvSpPr>
        <p:spPr>
          <a:xfrm>
            <a:off x="9683496" y="6136886"/>
            <a:ext cx="2212848" cy="369332"/>
          </a:xfrm>
          <a:prstGeom prst="rect">
            <a:avLst/>
          </a:prstGeom>
          <a:noFill/>
        </p:spPr>
        <p:txBody>
          <a:bodyPr wrap="square" rtlCol="0">
            <a:spAutoFit/>
          </a:bodyPr>
          <a:lstStyle/>
          <a:p>
            <a:r>
              <a:rPr lang="en-US" dirty="0" smtClean="0">
                <a:solidFill>
                  <a:schemeClr val="bg1"/>
                </a:solidFill>
              </a:rPr>
              <a:t>Ord. Pages 27 - 39</a:t>
            </a:r>
            <a:endParaRPr lang="en-US" dirty="0">
              <a:solidFill>
                <a:schemeClr val="bg1"/>
              </a:solidFill>
            </a:endParaRPr>
          </a:p>
        </p:txBody>
      </p:sp>
    </p:spTree>
    <p:extLst>
      <p:ext uri="{BB962C8B-B14F-4D97-AF65-F5344CB8AC3E}">
        <p14:creationId xmlns:p14="http://schemas.microsoft.com/office/powerpoint/2010/main" val="998173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426720"/>
            <a:ext cx="9243906" cy="1511808"/>
          </a:xfrm>
        </p:spPr>
        <p:txBody>
          <a:bodyPr>
            <a:normAutofit fontScale="90000"/>
          </a:bodyPr>
          <a:lstStyle/>
          <a:p>
            <a:r>
              <a:rPr lang="en-US" dirty="0" smtClean="0">
                <a:solidFill>
                  <a:schemeClr val="accent2">
                    <a:lumMod val="60000"/>
                    <a:lumOff val="40000"/>
                  </a:schemeClr>
                </a:solidFill>
              </a:rPr>
              <a:t>Mandatory </a:t>
            </a:r>
            <a:r>
              <a:rPr lang="en-US" dirty="0">
                <a:solidFill>
                  <a:schemeClr val="accent2">
                    <a:lumMod val="60000"/>
                    <a:lumOff val="40000"/>
                  </a:schemeClr>
                </a:solidFill>
              </a:rPr>
              <a:t>Update </a:t>
            </a:r>
            <a:r>
              <a:rPr lang="en-US" dirty="0">
                <a:solidFill>
                  <a:schemeClr val="accent2">
                    <a:lumMod val="60000"/>
                    <a:lumOff val="40000"/>
                  </a:schemeClr>
                </a:solidFill>
                <a:ea typeface="Times New Roman" panose="02020603050405020304" pitchFamily="18" charset="0"/>
              </a:rPr>
              <a:t>SJC Comprehensive Plan Element 3 </a:t>
            </a:r>
            <a:r>
              <a:rPr lang="en-US" dirty="0" smtClean="0">
                <a:solidFill>
                  <a:schemeClr val="accent2">
                    <a:lumMod val="60000"/>
                    <a:lumOff val="40000"/>
                  </a:schemeClr>
                </a:solidFill>
                <a:ea typeface="Times New Roman" panose="02020603050405020304" pitchFamily="18" charset="0"/>
              </a:rPr>
              <a:t>Shoreline Master Program and Shoreline Regulations.</a:t>
            </a:r>
            <a:endParaRPr lang="en-US" dirty="0"/>
          </a:p>
        </p:txBody>
      </p:sp>
      <p:sp>
        <p:nvSpPr>
          <p:cNvPr id="3" name="Content Placeholder 2"/>
          <p:cNvSpPr>
            <a:spLocks noGrp="1"/>
          </p:cNvSpPr>
          <p:nvPr>
            <p:ph idx="1"/>
          </p:nvPr>
        </p:nvSpPr>
        <p:spPr>
          <a:xfrm>
            <a:off x="677334" y="2276296"/>
            <a:ext cx="10039434" cy="5055647"/>
          </a:xfrm>
        </p:spPr>
        <p:txBody>
          <a:bodyPr>
            <a:normAutofit/>
          </a:bodyPr>
          <a:lstStyle/>
          <a:p>
            <a:pPr lvl="0" algn="just">
              <a:spcBef>
                <a:spcPts val="0"/>
              </a:spcBef>
              <a:buFont typeface="Wingdings" panose="05000000000000000000" pitchFamily="2" charset="2"/>
              <a:buChar char="Ø"/>
            </a:pPr>
            <a:endParaRPr lang="en-US" dirty="0" smtClean="0">
              <a:latin typeface="Times New Roman" panose="02020603050405020304" pitchFamily="18" charset="0"/>
              <a:ea typeface="Times New Roman" panose="02020603050405020304" pitchFamily="18" charset="0"/>
            </a:endParaRPr>
          </a:p>
          <a:p>
            <a:pPr marL="0" lvl="0" indent="0">
              <a:spcBef>
                <a:spcPts val="0"/>
              </a:spcBef>
              <a:buNone/>
            </a:pPr>
            <a:endParaRPr lang="en-US" sz="800" dirty="0">
              <a:latin typeface="Times New Roman" panose="02020603050405020304" pitchFamily="18" charset="0"/>
              <a:ea typeface="Times New Roman" panose="02020603050405020304" pitchFamily="18" charset="0"/>
            </a:endParaRPr>
          </a:p>
          <a:p>
            <a:pPr lvl="0">
              <a:spcBef>
                <a:spcPts val="0"/>
              </a:spcBef>
              <a:buFont typeface="Wingdings" panose="05000000000000000000" pitchFamily="2" charset="2"/>
              <a:buChar char="§"/>
            </a:pPr>
            <a:r>
              <a:rPr lang="en-US" sz="2400" dirty="0">
                <a:ea typeface="Times New Roman" panose="02020603050405020304" pitchFamily="18" charset="0"/>
                <a:cs typeface="Times New Roman" panose="02020603050405020304" pitchFamily="18" charset="0"/>
              </a:rPr>
              <a:t>D</a:t>
            </a:r>
            <a:r>
              <a:rPr lang="en-US" sz="2400" dirty="0" smtClean="0">
                <a:ea typeface="Times New Roman" panose="02020603050405020304" pitchFamily="18" charset="0"/>
                <a:cs typeface="Times New Roman" panose="02020603050405020304" pitchFamily="18" charset="0"/>
              </a:rPr>
              <a:t>istinct </a:t>
            </a:r>
            <a:r>
              <a:rPr lang="en-US" sz="2400" dirty="0">
                <a:ea typeface="Times New Roman" panose="02020603050405020304" pitchFamily="18" charset="0"/>
                <a:cs typeface="Times New Roman" panose="02020603050405020304" pitchFamily="18" charset="0"/>
              </a:rPr>
              <a:t>from the </a:t>
            </a:r>
            <a:r>
              <a:rPr lang="en-US" sz="2400" dirty="0" smtClean="0">
                <a:ea typeface="Times New Roman" panose="02020603050405020304" pitchFamily="18" charset="0"/>
                <a:cs typeface="Times New Roman" panose="02020603050405020304" pitchFamily="18" charset="0"/>
              </a:rPr>
              <a:t>2018 comprehensive update, </a:t>
            </a:r>
          </a:p>
          <a:p>
            <a:pPr lvl="0">
              <a:spcBef>
                <a:spcPts val="0"/>
              </a:spcBef>
              <a:buFont typeface="Wingdings" panose="05000000000000000000" pitchFamily="2" charset="2"/>
              <a:buChar char="§"/>
            </a:pPr>
            <a:endParaRPr lang="en-US" sz="2400" dirty="0">
              <a:ea typeface="Times New Roman" panose="02020603050405020304" pitchFamily="18" charset="0"/>
              <a:cs typeface="Times New Roman" panose="02020603050405020304" pitchFamily="18" charset="0"/>
            </a:endParaRPr>
          </a:p>
          <a:p>
            <a:pPr lvl="0">
              <a:spcBef>
                <a:spcPts val="0"/>
              </a:spcBef>
              <a:buFont typeface="Wingdings" panose="05000000000000000000" pitchFamily="2" charset="2"/>
              <a:buChar char="§"/>
            </a:pPr>
            <a:r>
              <a:rPr lang="en-US" sz="2400" dirty="0" smtClean="0">
                <a:ea typeface="Times New Roman" panose="02020603050405020304" pitchFamily="18" charset="0"/>
              </a:rPr>
              <a:t>Make consistent with new laws/guidance,</a:t>
            </a:r>
          </a:p>
          <a:p>
            <a:pPr lvl="0">
              <a:spcBef>
                <a:spcPts val="0"/>
              </a:spcBef>
              <a:buFont typeface="Wingdings" panose="05000000000000000000" pitchFamily="2" charset="2"/>
              <a:buChar char="§"/>
            </a:pPr>
            <a:endParaRPr lang="en-US" sz="2400" dirty="0">
              <a:ea typeface="Times New Roman" panose="02020603050405020304" pitchFamily="18" charset="0"/>
            </a:endParaRPr>
          </a:p>
          <a:p>
            <a:pPr lvl="0">
              <a:spcBef>
                <a:spcPts val="0"/>
              </a:spcBef>
              <a:buFont typeface="Wingdings" panose="05000000000000000000" pitchFamily="2" charset="2"/>
              <a:buChar char="§"/>
            </a:pPr>
            <a:r>
              <a:rPr lang="en-US" sz="2400" dirty="0" smtClean="0">
                <a:ea typeface="Times New Roman" panose="02020603050405020304" pitchFamily="18" charset="0"/>
              </a:rPr>
              <a:t>Check consistency with </a:t>
            </a:r>
            <a:r>
              <a:rPr lang="en-US" sz="2400" dirty="0">
                <a:ea typeface="Times New Roman" panose="02020603050405020304" pitchFamily="18" charset="0"/>
              </a:rPr>
              <a:t>revised </a:t>
            </a:r>
            <a:r>
              <a:rPr lang="en-US" sz="2400" dirty="0" smtClean="0">
                <a:ea typeface="Times New Roman" panose="02020603050405020304" pitchFamily="18" charset="0"/>
              </a:rPr>
              <a:t>plans </a:t>
            </a:r>
            <a:r>
              <a:rPr lang="en-US" sz="2400" dirty="0">
                <a:ea typeface="Times New Roman" panose="02020603050405020304" pitchFamily="18" charset="0"/>
              </a:rPr>
              <a:t>and regulations</a:t>
            </a:r>
            <a:r>
              <a:rPr lang="en-US" sz="2400" dirty="0" smtClean="0">
                <a:ea typeface="Times New Roman" panose="02020603050405020304" pitchFamily="18" charset="0"/>
              </a:rPr>
              <a:t>, and</a:t>
            </a:r>
          </a:p>
          <a:p>
            <a:pPr lvl="0" algn="just">
              <a:spcBef>
                <a:spcPts val="0"/>
              </a:spcBef>
              <a:buFont typeface="Wingdings" panose="05000000000000000000" pitchFamily="2" charset="2"/>
              <a:buChar char="§"/>
            </a:pPr>
            <a:endParaRPr lang="en-US" sz="2400" dirty="0">
              <a:ea typeface="Times New Roman" panose="02020603050405020304" pitchFamily="18" charset="0"/>
            </a:endParaRPr>
          </a:p>
          <a:p>
            <a:pPr lvl="0">
              <a:spcBef>
                <a:spcPts val="0"/>
              </a:spcBef>
              <a:buFont typeface="Wingdings" panose="05000000000000000000" pitchFamily="2" charset="2"/>
              <a:buChar char="§"/>
            </a:pPr>
            <a:r>
              <a:rPr lang="en-US" sz="2400" dirty="0" smtClean="0">
                <a:ea typeface="Times New Roman" panose="02020603050405020304" pitchFamily="18" charset="0"/>
              </a:rPr>
              <a:t>Update for changed </a:t>
            </a:r>
            <a:r>
              <a:rPr lang="en-US" sz="2400" dirty="0">
                <a:ea typeface="Times New Roman" panose="02020603050405020304" pitchFamily="18" charset="0"/>
              </a:rPr>
              <a:t>circumstances, new information or improved data.  </a:t>
            </a:r>
          </a:p>
          <a:p>
            <a:pPr marL="0" lvl="0" indent="0" algn="just">
              <a:spcBef>
                <a:spcPts val="0"/>
              </a:spcBef>
              <a:buNone/>
            </a:pPr>
            <a:endParaRPr lang="en-US" sz="1050" dirty="0">
              <a:ea typeface="Times New Roman" panose="02020603050405020304" pitchFamily="18" charset="0"/>
            </a:endParaRPr>
          </a:p>
          <a:p>
            <a:pPr marL="0" indent="0">
              <a:buNone/>
            </a:pPr>
            <a:endParaRPr lang="en-US" dirty="0"/>
          </a:p>
          <a:p>
            <a:pPr marL="0" indent="0">
              <a:buNone/>
            </a:pPr>
            <a:endParaRPr lang="en-US" dirty="0"/>
          </a:p>
        </p:txBody>
      </p:sp>
      <p:sp>
        <p:nvSpPr>
          <p:cNvPr id="4" name="Rectangle 3"/>
          <p:cNvSpPr/>
          <p:nvPr/>
        </p:nvSpPr>
        <p:spPr>
          <a:xfrm>
            <a:off x="3048000" y="-2157144"/>
            <a:ext cx="6096000" cy="369332"/>
          </a:xfrm>
          <a:prstGeom prst="rect">
            <a:avLst/>
          </a:prstGeom>
        </p:spPr>
        <p:txBody>
          <a:bodyPr>
            <a:spAutoFit/>
          </a:bodyPr>
          <a:lstStyle/>
          <a:p>
            <a:pPr marL="457200" marR="0" algn="just">
              <a:spcBef>
                <a:spcPts val="0"/>
              </a:spcBef>
              <a:spcAft>
                <a:spcPts val="0"/>
              </a:spcAft>
            </a:pPr>
            <a:r>
              <a:rPr lang="en-US" dirty="0">
                <a:latin typeface="Times New Roman" panose="02020603050405020304" pitchFamily="18" charset="0"/>
                <a:ea typeface="Times New Roman" panose="02020603050405020304" pitchFamily="18" charset="0"/>
              </a:rPr>
              <a:t> </a:t>
            </a:r>
          </a:p>
        </p:txBody>
      </p:sp>
      <p:sp>
        <p:nvSpPr>
          <p:cNvPr id="5" name="Rectangle 4"/>
          <p:cNvSpPr/>
          <p:nvPr/>
        </p:nvSpPr>
        <p:spPr>
          <a:xfrm>
            <a:off x="3048000" y="1220703"/>
            <a:ext cx="6096000" cy="261610"/>
          </a:xfrm>
          <a:prstGeom prst="rect">
            <a:avLst/>
          </a:prstGeom>
        </p:spPr>
        <p:txBody>
          <a:bodyPr>
            <a:spAutoFit/>
          </a:bodyPr>
          <a:lstStyle/>
          <a:p>
            <a:pPr algn="just">
              <a:tabLst>
                <a:tab pos="742950" algn="l"/>
              </a:tabLst>
            </a:pPr>
            <a:r>
              <a:rPr lang="en-US" sz="1100" dirty="0">
                <a:latin typeface="Calibri" panose="020F0502020204030204" pitchFamily="34" charset="0"/>
                <a:ea typeface="Times New Roman" panose="02020603050405020304" pitchFamily="18" charset="0"/>
                <a:cs typeface="Times New Roman" panose="02020603050405020304" pitchFamily="18" charset="0"/>
              </a:rPr>
              <a:t> </a:t>
            </a:r>
            <a:endParaRPr lang="en-US" sz="14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867449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1030" y="262128"/>
            <a:ext cx="9152466" cy="1539240"/>
          </a:xfrm>
        </p:spPr>
        <p:txBody>
          <a:bodyPr>
            <a:normAutofit fontScale="90000"/>
          </a:bodyPr>
          <a:lstStyle/>
          <a:p>
            <a:r>
              <a:rPr lang="en-US" b="1" dirty="0" smtClean="0"/>
              <a:t>Section 8</a:t>
            </a:r>
            <a:r>
              <a:rPr lang="en-US" dirty="0" smtClean="0"/>
              <a:t>: </a:t>
            </a:r>
            <a:r>
              <a:rPr lang="en-US" b="1" dirty="0"/>
              <a:t>SJCC 18.50.540 </a:t>
            </a:r>
            <a:r>
              <a:rPr lang="en-US" b="1" dirty="0" smtClean="0"/>
              <a:t/>
            </a:r>
            <a:br>
              <a:rPr lang="en-US" b="1" dirty="0" smtClean="0"/>
            </a:br>
            <a:r>
              <a:rPr lang="en-US" b="1" dirty="0" smtClean="0"/>
              <a:t>Residential </a:t>
            </a:r>
            <a:r>
              <a:rPr lang="en-US" b="1" dirty="0"/>
              <a:t>development </a:t>
            </a:r>
            <a:r>
              <a:rPr lang="en-US" dirty="0" smtClean="0"/>
              <a:t/>
            </a:r>
            <a:br>
              <a:rPr lang="en-US" dirty="0" smtClean="0"/>
            </a:br>
            <a:endParaRPr lang="en-US" dirty="0"/>
          </a:p>
        </p:txBody>
      </p:sp>
      <p:sp>
        <p:nvSpPr>
          <p:cNvPr id="3" name="Content Placeholder 2"/>
          <p:cNvSpPr>
            <a:spLocks noGrp="1"/>
          </p:cNvSpPr>
          <p:nvPr>
            <p:ph idx="1"/>
          </p:nvPr>
        </p:nvSpPr>
        <p:spPr>
          <a:xfrm>
            <a:off x="531030" y="1600200"/>
            <a:ext cx="10103442" cy="5577840"/>
          </a:xfrm>
        </p:spPr>
        <p:txBody>
          <a:bodyPr>
            <a:normAutofit/>
          </a:bodyPr>
          <a:lstStyle/>
          <a:p>
            <a:pPr marL="0" indent="0">
              <a:buNone/>
            </a:pPr>
            <a:endParaRPr lang="en-US" sz="900" dirty="0"/>
          </a:p>
          <a:p>
            <a:pPr marL="0" indent="0">
              <a:buNone/>
            </a:pPr>
            <a:endParaRPr lang="en-US" sz="300" dirty="0" smtClean="0"/>
          </a:p>
          <a:p>
            <a:pPr>
              <a:buFont typeface="Wingdings" panose="05000000000000000000" pitchFamily="2" charset="2"/>
              <a:buChar char="§"/>
            </a:pPr>
            <a:r>
              <a:rPr lang="en-US" sz="2400" strike="sngStrike" dirty="0" smtClean="0">
                <a:solidFill>
                  <a:srgbClr val="FF0000"/>
                </a:solidFill>
              </a:rPr>
              <a:t>Plug </a:t>
            </a:r>
            <a:r>
              <a:rPr lang="en-US" sz="2400" strike="sngStrike" dirty="0">
                <a:solidFill>
                  <a:srgbClr val="FF0000"/>
                </a:solidFill>
              </a:rPr>
              <a:t>in hot tubs </a:t>
            </a:r>
            <a:r>
              <a:rPr lang="en-US" sz="2400" strike="sngStrike" dirty="0" smtClean="0">
                <a:solidFill>
                  <a:srgbClr val="FF0000"/>
                </a:solidFill>
              </a:rPr>
              <a:t>can be on </a:t>
            </a:r>
            <a:r>
              <a:rPr lang="en-US" sz="2400" strike="sngStrike" dirty="0">
                <a:solidFill>
                  <a:srgbClr val="FF0000"/>
                </a:solidFill>
              </a:rPr>
              <a:t>paving or decks attached to a </a:t>
            </a:r>
            <a:r>
              <a:rPr lang="en-US" sz="2400" strike="sngStrike" dirty="0" smtClean="0">
                <a:solidFill>
                  <a:srgbClr val="FF0000"/>
                </a:solidFill>
              </a:rPr>
              <a:t>home.</a:t>
            </a:r>
          </a:p>
          <a:p>
            <a:pPr marL="0" indent="0">
              <a:buNone/>
            </a:pPr>
            <a:endParaRPr lang="en-US" sz="100" dirty="0"/>
          </a:p>
          <a:p>
            <a:pPr>
              <a:buFont typeface="Wingdings" panose="05000000000000000000" pitchFamily="2" charset="2"/>
              <a:buChar char="§"/>
            </a:pPr>
            <a:r>
              <a:rPr lang="en-US" sz="2400" dirty="0"/>
              <a:t>Subsection </a:t>
            </a:r>
            <a:r>
              <a:rPr lang="en-US" sz="2400" dirty="0" smtClean="0"/>
              <a:t>7: </a:t>
            </a:r>
            <a:r>
              <a:rPr lang="en-US" sz="2400" strike="sngStrike" dirty="0" smtClean="0">
                <a:solidFill>
                  <a:srgbClr val="FF0000"/>
                </a:solidFill>
              </a:rPr>
              <a:t>Certain temporary </a:t>
            </a:r>
            <a:r>
              <a:rPr lang="en-US" sz="2400" strike="sngStrike" dirty="0">
                <a:solidFill>
                  <a:srgbClr val="FF0000"/>
                </a:solidFill>
              </a:rPr>
              <a:t>uses </a:t>
            </a:r>
            <a:r>
              <a:rPr lang="en-US" sz="2400" strike="sngStrike" dirty="0" smtClean="0">
                <a:solidFill>
                  <a:srgbClr val="FF0000"/>
                </a:solidFill>
              </a:rPr>
              <a:t>do </a:t>
            </a:r>
            <a:r>
              <a:rPr lang="en-US" sz="2400" strike="sngStrike" dirty="0">
                <a:solidFill>
                  <a:srgbClr val="FF0000"/>
                </a:solidFill>
              </a:rPr>
              <a:t>not require a shoreline exemption or permit </a:t>
            </a:r>
            <a:r>
              <a:rPr lang="en-US" sz="2400" strike="sngStrike" dirty="0" smtClean="0">
                <a:solidFill>
                  <a:srgbClr val="FF0000"/>
                </a:solidFill>
              </a:rPr>
              <a:t>if  there is no trees </a:t>
            </a:r>
            <a:r>
              <a:rPr lang="en-US" sz="2400" strike="sngStrike" dirty="0">
                <a:solidFill>
                  <a:srgbClr val="FF0000"/>
                </a:solidFill>
              </a:rPr>
              <a:t>or vegetation </a:t>
            </a:r>
            <a:r>
              <a:rPr lang="en-US" sz="2400" strike="sngStrike" dirty="0" smtClean="0">
                <a:solidFill>
                  <a:srgbClr val="FF0000"/>
                </a:solidFill>
              </a:rPr>
              <a:t>removal within </a:t>
            </a:r>
            <a:r>
              <a:rPr lang="en-US" sz="2400" strike="sngStrike" dirty="0">
                <a:solidFill>
                  <a:srgbClr val="FF0000"/>
                </a:solidFill>
              </a:rPr>
              <a:t>critical area buffers or the shoreline aesthetic </a:t>
            </a:r>
            <a:r>
              <a:rPr lang="en-US" sz="2400" strike="sngStrike" dirty="0" smtClean="0">
                <a:solidFill>
                  <a:srgbClr val="FF0000"/>
                </a:solidFill>
              </a:rPr>
              <a:t>setback: temporary </a:t>
            </a:r>
            <a:r>
              <a:rPr lang="en-US" sz="2400" strike="sngStrike" dirty="0">
                <a:solidFill>
                  <a:srgbClr val="FF0000"/>
                </a:solidFill>
              </a:rPr>
              <a:t>fire </a:t>
            </a:r>
            <a:r>
              <a:rPr lang="en-US" sz="2400" strike="sngStrike" dirty="0" smtClean="0">
                <a:solidFill>
                  <a:srgbClr val="FF0000"/>
                </a:solidFill>
              </a:rPr>
              <a:t>rings/bowls</a:t>
            </a:r>
            <a:r>
              <a:rPr lang="en-US" sz="2400" strike="sngStrike" dirty="0">
                <a:solidFill>
                  <a:srgbClr val="FF0000"/>
                </a:solidFill>
              </a:rPr>
              <a:t>; dog </a:t>
            </a:r>
            <a:r>
              <a:rPr lang="en-US" sz="2400" strike="sngStrike" dirty="0" smtClean="0">
                <a:solidFill>
                  <a:srgbClr val="FF0000"/>
                </a:solidFill>
              </a:rPr>
              <a:t>houses (3’ x 3’); &amp; moveable furniture.</a:t>
            </a:r>
          </a:p>
          <a:p>
            <a:pPr marL="0" indent="0">
              <a:buNone/>
            </a:pPr>
            <a:endParaRPr lang="en-US" sz="500" dirty="0"/>
          </a:p>
          <a:p>
            <a:pPr>
              <a:buFont typeface="Wingdings" panose="05000000000000000000" pitchFamily="2" charset="2"/>
              <a:buChar char="§"/>
            </a:pPr>
            <a:r>
              <a:rPr lang="en-US" sz="2400" dirty="0"/>
              <a:t>Subsection 8 </a:t>
            </a:r>
            <a:r>
              <a:rPr lang="en-US" sz="2400" dirty="0" smtClean="0"/>
              <a:t>codifies fencing policy </a:t>
            </a:r>
            <a:r>
              <a:rPr lang="en-US" sz="2400" dirty="0"/>
              <a:t>including deer </a:t>
            </a:r>
            <a:r>
              <a:rPr lang="en-US" sz="2400" dirty="0" smtClean="0"/>
              <a:t>fencing that must:</a:t>
            </a:r>
          </a:p>
          <a:p>
            <a:pPr marL="0" indent="0">
              <a:buNone/>
            </a:pPr>
            <a:endParaRPr lang="en-US" sz="100" dirty="0"/>
          </a:p>
          <a:p>
            <a:pPr marL="800100">
              <a:spcBef>
                <a:spcPts val="0"/>
              </a:spcBef>
              <a:buFont typeface="Wingdings" panose="05000000000000000000" pitchFamily="2" charset="2"/>
              <a:buChar char="§"/>
            </a:pPr>
            <a:r>
              <a:rPr lang="en-US" sz="2400" strike="sngStrike" dirty="0" smtClean="0">
                <a:solidFill>
                  <a:schemeClr val="accent5"/>
                </a:solidFill>
              </a:rPr>
              <a:t>Be landward </a:t>
            </a:r>
            <a:r>
              <a:rPr lang="en-US" sz="2400" strike="sngStrike" dirty="0">
                <a:solidFill>
                  <a:schemeClr val="accent5"/>
                </a:solidFill>
              </a:rPr>
              <a:t>of the residence and meet </a:t>
            </a:r>
            <a:r>
              <a:rPr lang="en-US" sz="2400" strike="sngStrike" dirty="0" smtClean="0">
                <a:solidFill>
                  <a:schemeClr val="accent5"/>
                </a:solidFill>
              </a:rPr>
              <a:t>aesthetic setback, and</a:t>
            </a:r>
            <a:endParaRPr lang="en-US" sz="2400" strike="sngStrike" dirty="0">
              <a:solidFill>
                <a:schemeClr val="accent5"/>
              </a:solidFill>
            </a:endParaRPr>
          </a:p>
          <a:p>
            <a:pPr marL="800100">
              <a:spcBef>
                <a:spcPts val="0"/>
              </a:spcBef>
              <a:buFont typeface="Wingdings" panose="05000000000000000000" pitchFamily="2" charset="2"/>
              <a:buChar char="§"/>
            </a:pPr>
            <a:r>
              <a:rPr lang="en-US" sz="2400" strike="sngStrike" dirty="0" smtClean="0">
                <a:solidFill>
                  <a:schemeClr val="accent5"/>
                </a:solidFill>
              </a:rPr>
              <a:t>Meet critical </a:t>
            </a:r>
            <a:r>
              <a:rPr lang="en-US" sz="2400" strike="sngStrike" dirty="0">
                <a:solidFill>
                  <a:schemeClr val="accent5"/>
                </a:solidFill>
              </a:rPr>
              <a:t>area </a:t>
            </a:r>
            <a:r>
              <a:rPr lang="en-US" sz="2400" strike="sngStrike" dirty="0" smtClean="0">
                <a:solidFill>
                  <a:schemeClr val="accent5"/>
                </a:solidFill>
              </a:rPr>
              <a:t>buffers to </a:t>
            </a:r>
            <a:r>
              <a:rPr lang="en-US" sz="2400" strike="sngStrike" dirty="0">
                <a:solidFill>
                  <a:schemeClr val="accent5"/>
                </a:solidFill>
              </a:rPr>
              <a:t>meet the no net </a:t>
            </a:r>
            <a:r>
              <a:rPr lang="en-US" sz="2400" strike="sngStrike" dirty="0" smtClean="0">
                <a:solidFill>
                  <a:schemeClr val="accent5"/>
                </a:solidFill>
              </a:rPr>
              <a:t>loss</a:t>
            </a:r>
            <a:r>
              <a:rPr lang="en-US" sz="2400" dirty="0" smtClean="0">
                <a:solidFill>
                  <a:schemeClr val="accent5"/>
                </a:solidFill>
              </a:rPr>
              <a:t>. </a:t>
            </a:r>
            <a:endParaRPr lang="en-US" sz="2400" dirty="0">
              <a:solidFill>
                <a:schemeClr val="accent5"/>
              </a:solidFill>
            </a:endParaRPr>
          </a:p>
        </p:txBody>
      </p:sp>
      <p:sp>
        <p:nvSpPr>
          <p:cNvPr id="4" name="TextBox 3"/>
          <p:cNvSpPr txBox="1"/>
          <p:nvPr/>
        </p:nvSpPr>
        <p:spPr>
          <a:xfrm>
            <a:off x="9683496" y="6117336"/>
            <a:ext cx="2212848" cy="369332"/>
          </a:xfrm>
          <a:prstGeom prst="rect">
            <a:avLst/>
          </a:prstGeom>
          <a:noFill/>
        </p:spPr>
        <p:txBody>
          <a:bodyPr wrap="square" rtlCol="0">
            <a:spAutoFit/>
          </a:bodyPr>
          <a:lstStyle/>
          <a:p>
            <a:r>
              <a:rPr lang="en-US" dirty="0" smtClean="0">
                <a:solidFill>
                  <a:schemeClr val="bg1"/>
                </a:solidFill>
              </a:rPr>
              <a:t>Ord. Pages 27 - 39</a:t>
            </a:r>
            <a:endParaRPr lang="en-US" dirty="0">
              <a:solidFill>
                <a:schemeClr val="bg1"/>
              </a:solidFill>
            </a:endParaRPr>
          </a:p>
        </p:txBody>
      </p:sp>
    </p:spTree>
    <p:extLst>
      <p:ext uri="{BB962C8B-B14F-4D97-AF65-F5344CB8AC3E}">
        <p14:creationId xmlns:p14="http://schemas.microsoft.com/office/powerpoint/2010/main" val="32652065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1030" y="262128"/>
            <a:ext cx="10167450" cy="734568"/>
          </a:xfrm>
        </p:spPr>
        <p:txBody>
          <a:bodyPr>
            <a:normAutofit fontScale="90000"/>
          </a:bodyPr>
          <a:lstStyle/>
          <a:p>
            <a:r>
              <a:rPr lang="en-US" b="1" dirty="0" smtClean="0"/>
              <a:t>Section 8</a:t>
            </a:r>
            <a:r>
              <a:rPr lang="en-US" dirty="0" smtClean="0"/>
              <a:t>: </a:t>
            </a:r>
            <a:r>
              <a:rPr lang="en-US" b="1" dirty="0"/>
              <a:t>SJCC 18.50.540 </a:t>
            </a:r>
            <a:r>
              <a:rPr lang="en-US" b="1" dirty="0" smtClean="0"/>
              <a:t>Residential development</a:t>
            </a:r>
            <a:br>
              <a:rPr lang="en-US" b="1" dirty="0" smtClean="0"/>
            </a:br>
            <a:r>
              <a:rPr lang="en-US" b="1" dirty="0"/>
              <a:t> </a:t>
            </a:r>
            <a:r>
              <a:rPr lang="en-US" b="1" dirty="0" smtClean="0">
                <a:solidFill>
                  <a:srgbClr val="FF0000"/>
                </a:solidFill>
              </a:rPr>
              <a:t>New proposal: simplified </a:t>
            </a:r>
            <a:r>
              <a:rPr lang="en-US" dirty="0" smtClean="0"/>
              <a:t/>
            </a:r>
            <a:br>
              <a:rPr lang="en-US" dirty="0" smtClean="0"/>
            </a:br>
            <a:endParaRPr lang="en-US" dirty="0"/>
          </a:p>
        </p:txBody>
      </p:sp>
      <p:sp>
        <p:nvSpPr>
          <p:cNvPr id="3" name="Content Placeholder 2"/>
          <p:cNvSpPr>
            <a:spLocks noGrp="1"/>
          </p:cNvSpPr>
          <p:nvPr>
            <p:ph idx="1"/>
          </p:nvPr>
        </p:nvSpPr>
        <p:spPr>
          <a:xfrm>
            <a:off x="347472" y="1371600"/>
            <a:ext cx="10287000" cy="5577840"/>
          </a:xfrm>
        </p:spPr>
        <p:txBody>
          <a:bodyPr>
            <a:normAutofit/>
          </a:bodyPr>
          <a:lstStyle/>
          <a:p>
            <a:pPr marL="0" indent="0">
              <a:buNone/>
            </a:pPr>
            <a:endParaRPr lang="en-US" sz="900" dirty="0"/>
          </a:p>
          <a:p>
            <a:pPr marL="0" indent="0" fontAlgn="base">
              <a:buNone/>
            </a:pPr>
            <a:r>
              <a:rPr lang="en-US" sz="2200" dirty="0"/>
              <a:t>D. Regulations – Normal Residential Appurtenances and Accessory Structures.</a:t>
            </a:r>
          </a:p>
          <a:p>
            <a:pPr marL="0" indent="0">
              <a:buNone/>
            </a:pPr>
            <a:r>
              <a:rPr lang="en-US" sz="2200" dirty="0"/>
              <a:t>1. Normal residential appurtenances and accessory structures are not allowed in critical area buffers SJCC 18.50.120 except for:</a:t>
            </a:r>
          </a:p>
          <a:p>
            <a:pPr marL="284163" indent="0">
              <a:buNone/>
            </a:pPr>
            <a:r>
              <a:rPr lang="en-US" sz="2200" dirty="0"/>
              <a:t>a. Private pedestrian pathways, stairways, ramps, and boathouses served by marine </a:t>
            </a:r>
            <a:r>
              <a:rPr lang="en-US" sz="2200" dirty="0" smtClean="0"/>
              <a:t>railways, and</a:t>
            </a:r>
            <a:endParaRPr lang="en-US" sz="2200" dirty="0"/>
          </a:p>
          <a:p>
            <a:pPr marL="284163" indent="0">
              <a:buNone/>
            </a:pPr>
            <a:r>
              <a:rPr lang="en-US" sz="2200" dirty="0">
                <a:solidFill>
                  <a:srgbClr val="FF0000"/>
                </a:solidFill>
              </a:rPr>
              <a:t>b. Temporary fencing for shoreline habitat and natural systems enhancement projects pursuant to SJCC </a:t>
            </a:r>
            <a:r>
              <a:rPr lang="en-US" sz="2200" dirty="0" smtClean="0">
                <a:solidFill>
                  <a:srgbClr val="FF0000"/>
                </a:solidFill>
              </a:rPr>
              <a:t>18.50.590.</a:t>
            </a:r>
            <a:endParaRPr lang="en-US" sz="2200" dirty="0">
              <a:solidFill>
                <a:srgbClr val="FF0000"/>
              </a:solidFill>
            </a:endParaRPr>
          </a:p>
          <a:p>
            <a:pPr marL="0" indent="0">
              <a:buNone/>
            </a:pPr>
            <a:r>
              <a:rPr lang="en-US" sz="2200" dirty="0"/>
              <a:t>The critical area buffers required by SJCC 18.50.120, 18.50.130 and Chapter 18.35 SJCC must be met to achieve the no net loss standard in SJCC 18.50.120.  A no net loss report may not be used to meet the critical area requirements because avoidance, the first step in the mitigation sequence analysis required by SJCC 18.50.120(B) and 18.50.140, cannot be met.</a:t>
            </a:r>
          </a:p>
          <a:p>
            <a:pPr marL="0" indent="0">
              <a:buNone/>
            </a:pPr>
            <a:endParaRPr lang="en-US" sz="2200" dirty="0" smtClean="0"/>
          </a:p>
        </p:txBody>
      </p:sp>
      <p:sp>
        <p:nvSpPr>
          <p:cNvPr id="4" name="TextBox 3"/>
          <p:cNvSpPr txBox="1"/>
          <p:nvPr/>
        </p:nvSpPr>
        <p:spPr>
          <a:xfrm>
            <a:off x="9683496" y="6117336"/>
            <a:ext cx="2212848" cy="369332"/>
          </a:xfrm>
          <a:prstGeom prst="rect">
            <a:avLst/>
          </a:prstGeom>
          <a:noFill/>
        </p:spPr>
        <p:txBody>
          <a:bodyPr wrap="square" rtlCol="0">
            <a:spAutoFit/>
          </a:bodyPr>
          <a:lstStyle/>
          <a:p>
            <a:r>
              <a:rPr lang="en-US" dirty="0" smtClean="0">
                <a:solidFill>
                  <a:schemeClr val="bg1"/>
                </a:solidFill>
              </a:rPr>
              <a:t>Ord. Pages 27 - 39</a:t>
            </a:r>
            <a:endParaRPr lang="en-US" dirty="0">
              <a:solidFill>
                <a:schemeClr val="bg1"/>
              </a:solidFill>
            </a:endParaRPr>
          </a:p>
        </p:txBody>
      </p:sp>
    </p:spTree>
    <p:extLst>
      <p:ext uri="{BB962C8B-B14F-4D97-AF65-F5344CB8AC3E}">
        <p14:creationId xmlns:p14="http://schemas.microsoft.com/office/powerpoint/2010/main" val="13711260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1030" y="262128"/>
            <a:ext cx="10167450" cy="734568"/>
          </a:xfrm>
        </p:spPr>
        <p:txBody>
          <a:bodyPr>
            <a:normAutofit fontScale="90000"/>
          </a:bodyPr>
          <a:lstStyle/>
          <a:p>
            <a:r>
              <a:rPr lang="en-US" b="1" dirty="0" smtClean="0"/>
              <a:t>Section 8</a:t>
            </a:r>
            <a:r>
              <a:rPr lang="en-US" dirty="0" smtClean="0"/>
              <a:t>: </a:t>
            </a:r>
            <a:r>
              <a:rPr lang="en-US" b="1" dirty="0"/>
              <a:t>SJCC 18.50.540 </a:t>
            </a:r>
            <a:r>
              <a:rPr lang="en-US" b="1" dirty="0" smtClean="0"/>
              <a:t>Residential </a:t>
            </a:r>
            <a:r>
              <a:rPr lang="en-US" b="1" dirty="0"/>
              <a:t>development </a:t>
            </a:r>
            <a:r>
              <a:rPr lang="en-US" dirty="0" smtClean="0"/>
              <a:t/>
            </a:r>
            <a:br>
              <a:rPr lang="en-US" dirty="0" smtClean="0"/>
            </a:br>
            <a:endParaRPr lang="en-US" dirty="0"/>
          </a:p>
        </p:txBody>
      </p:sp>
      <p:sp>
        <p:nvSpPr>
          <p:cNvPr id="3" name="Content Placeholder 2"/>
          <p:cNvSpPr>
            <a:spLocks noGrp="1"/>
          </p:cNvSpPr>
          <p:nvPr>
            <p:ph idx="1"/>
          </p:nvPr>
        </p:nvSpPr>
        <p:spPr>
          <a:xfrm>
            <a:off x="531030" y="1078992"/>
            <a:ext cx="10103442" cy="5577840"/>
          </a:xfrm>
        </p:spPr>
        <p:txBody>
          <a:bodyPr>
            <a:normAutofit/>
          </a:bodyPr>
          <a:lstStyle/>
          <a:p>
            <a:pPr marL="0" indent="0">
              <a:buNone/>
            </a:pPr>
            <a:endParaRPr lang="en-US" sz="900" dirty="0"/>
          </a:p>
          <a:p>
            <a:pPr marL="0" indent="0" fontAlgn="base">
              <a:buNone/>
            </a:pPr>
            <a:r>
              <a:rPr lang="en-US" sz="2200" dirty="0"/>
              <a:t>D. Regulations – Normal Residential Appurtenances and Accessory Structures.</a:t>
            </a:r>
          </a:p>
          <a:p>
            <a:pPr marL="0" indent="0" fontAlgn="base">
              <a:buNone/>
            </a:pPr>
            <a:r>
              <a:rPr lang="en-US" sz="2200" dirty="0" smtClean="0"/>
              <a:t>2</a:t>
            </a:r>
            <a:r>
              <a:rPr lang="en-US" sz="2200" dirty="0"/>
              <a:t>.  </a:t>
            </a:r>
            <a:r>
              <a:rPr lang="en-US" sz="2200" dirty="0" smtClean="0"/>
              <a:t>Normal </a:t>
            </a:r>
            <a:r>
              <a:rPr lang="en-US" sz="2200" dirty="0"/>
              <a:t>residential appurtenances and accessory structures are not allowed in the shoreline aesthetic buffer except for:</a:t>
            </a:r>
          </a:p>
          <a:p>
            <a:pPr marL="347663" indent="0" fontAlgn="base">
              <a:buNone/>
            </a:pPr>
            <a:r>
              <a:rPr lang="en-US" sz="2200" dirty="0"/>
              <a:t>a. Private pedestrian pathways, stairways, ramps, and boathouses served by marine railways and normal residential appurtenances,  </a:t>
            </a:r>
          </a:p>
          <a:p>
            <a:pPr marL="347663" indent="0" fontAlgn="base">
              <a:buNone/>
            </a:pPr>
            <a:r>
              <a:rPr lang="en-US" sz="2200" dirty="0"/>
              <a:t>b. Normal residential appurtenance structures and accessory structures less than thirty inches in height, and</a:t>
            </a:r>
          </a:p>
          <a:p>
            <a:pPr marL="347663" indent="0" fontAlgn="base">
              <a:buNone/>
            </a:pPr>
            <a:r>
              <a:rPr lang="en-US" sz="2200" dirty="0"/>
              <a:t>c. </a:t>
            </a:r>
            <a:r>
              <a:rPr lang="en-US" sz="2200" dirty="0">
                <a:solidFill>
                  <a:srgbClr val="FF0000"/>
                </a:solidFill>
              </a:rPr>
              <a:t>Temporary fencing for shoreline habitat and natural systems enhancement projects pursuant to SJCC 18.50.590.</a:t>
            </a:r>
          </a:p>
          <a:p>
            <a:pPr marL="0" indent="0" fontAlgn="base">
              <a:buNone/>
            </a:pPr>
            <a:r>
              <a:rPr lang="en-US" sz="2200" dirty="0" smtClean="0"/>
              <a:t>3</a:t>
            </a:r>
            <a:r>
              <a:rPr lang="en-US" sz="2200" dirty="0"/>
              <a:t>. Accessory dwelling units must comply with SJCC </a:t>
            </a:r>
            <a:r>
              <a:rPr lang="en-US" sz="2200" dirty="0">
                <a:hlinkClick r:id="rId2"/>
              </a:rPr>
              <a:t>18.40.240</a:t>
            </a:r>
            <a:r>
              <a:rPr lang="en-US" sz="2200" dirty="0"/>
              <a:t>. </a:t>
            </a:r>
            <a:endParaRPr lang="en-US" sz="2200" dirty="0" smtClean="0"/>
          </a:p>
          <a:p>
            <a:pPr marL="0" indent="0" fontAlgn="base">
              <a:buNone/>
            </a:pPr>
            <a:r>
              <a:rPr lang="en-US" sz="2200" strike="sngStrike" dirty="0" smtClean="0"/>
              <a:t>4</a:t>
            </a:r>
            <a:r>
              <a:rPr lang="en-US" sz="2200" dirty="0"/>
              <a:t>. The lot width requirement in SJCC 18.50.540(A)(2) does not apply to </a:t>
            </a:r>
            <a:r>
              <a:rPr lang="en-US" sz="2200" dirty="0" smtClean="0"/>
              <a:t>normal </a:t>
            </a:r>
            <a:r>
              <a:rPr lang="en-US" sz="2200" dirty="0"/>
              <a:t>residential appurtenances and accessory structures less than thirty inches in height.</a:t>
            </a:r>
          </a:p>
          <a:p>
            <a:pPr marL="0" indent="0">
              <a:buNone/>
            </a:pPr>
            <a:endParaRPr lang="en-US" sz="2200" dirty="0" smtClean="0"/>
          </a:p>
        </p:txBody>
      </p:sp>
      <p:sp>
        <p:nvSpPr>
          <p:cNvPr id="4" name="TextBox 3"/>
          <p:cNvSpPr txBox="1"/>
          <p:nvPr/>
        </p:nvSpPr>
        <p:spPr>
          <a:xfrm>
            <a:off x="9683496" y="6117336"/>
            <a:ext cx="2212848" cy="369332"/>
          </a:xfrm>
          <a:prstGeom prst="rect">
            <a:avLst/>
          </a:prstGeom>
          <a:noFill/>
        </p:spPr>
        <p:txBody>
          <a:bodyPr wrap="square" rtlCol="0">
            <a:spAutoFit/>
          </a:bodyPr>
          <a:lstStyle/>
          <a:p>
            <a:r>
              <a:rPr lang="en-US" dirty="0" smtClean="0">
                <a:solidFill>
                  <a:schemeClr val="bg1"/>
                </a:solidFill>
              </a:rPr>
              <a:t>Ord. Pages 27 - 39</a:t>
            </a:r>
            <a:endParaRPr lang="en-US" dirty="0">
              <a:solidFill>
                <a:schemeClr val="bg1"/>
              </a:solidFill>
            </a:endParaRPr>
          </a:p>
        </p:txBody>
      </p:sp>
    </p:spTree>
    <p:extLst>
      <p:ext uri="{BB962C8B-B14F-4D97-AF65-F5344CB8AC3E}">
        <p14:creationId xmlns:p14="http://schemas.microsoft.com/office/powerpoint/2010/main" val="31569547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1030" y="262128"/>
            <a:ext cx="9152466" cy="1054608"/>
          </a:xfrm>
        </p:spPr>
        <p:txBody>
          <a:bodyPr>
            <a:normAutofit fontScale="90000"/>
          </a:bodyPr>
          <a:lstStyle/>
          <a:p>
            <a:r>
              <a:rPr lang="en-US" b="1" dirty="0" smtClean="0"/>
              <a:t>Section 9: SJCC18.50.550 </a:t>
            </a:r>
            <a:br>
              <a:rPr lang="en-US" b="1" dirty="0" smtClean="0"/>
            </a:br>
            <a:r>
              <a:rPr lang="en-US" b="1" dirty="0" smtClean="0"/>
              <a:t>Transportation </a:t>
            </a:r>
            <a:r>
              <a:rPr lang="en-US" b="1" dirty="0"/>
              <a:t>facilities and parking </a:t>
            </a:r>
          </a:p>
        </p:txBody>
      </p:sp>
      <p:sp>
        <p:nvSpPr>
          <p:cNvPr id="3" name="Content Placeholder 2"/>
          <p:cNvSpPr>
            <a:spLocks noGrp="1"/>
          </p:cNvSpPr>
          <p:nvPr>
            <p:ph idx="1"/>
          </p:nvPr>
        </p:nvSpPr>
        <p:spPr>
          <a:xfrm>
            <a:off x="531030" y="1435608"/>
            <a:ext cx="9929706" cy="4892040"/>
          </a:xfrm>
        </p:spPr>
        <p:txBody>
          <a:bodyPr>
            <a:normAutofit/>
          </a:bodyPr>
          <a:lstStyle/>
          <a:p>
            <a:pPr marL="0" indent="0">
              <a:buNone/>
            </a:pPr>
            <a:endParaRPr lang="en-US" dirty="0"/>
          </a:p>
          <a:p>
            <a:pPr marL="0" indent="0">
              <a:buNone/>
            </a:pPr>
            <a:r>
              <a:rPr lang="en-US" sz="2400" dirty="0" smtClean="0"/>
              <a:t>Clarifies permit </a:t>
            </a:r>
            <a:r>
              <a:rPr lang="en-US" sz="2400" dirty="0"/>
              <a:t>requirements for existing nonconforming temporary barge </a:t>
            </a:r>
            <a:r>
              <a:rPr lang="en-US" sz="2400" dirty="0" smtClean="0"/>
              <a:t>landings:</a:t>
            </a:r>
            <a:endParaRPr lang="en-US" sz="2400" dirty="0"/>
          </a:p>
          <a:p>
            <a:pPr marL="0" indent="0">
              <a:buNone/>
            </a:pPr>
            <a:r>
              <a:rPr lang="en-US" sz="2400" dirty="0"/>
              <a:t> </a:t>
            </a:r>
          </a:p>
          <a:p>
            <a:pPr marL="0" indent="0">
              <a:buNone/>
            </a:pPr>
            <a:r>
              <a:rPr lang="en-US" sz="2400" dirty="0"/>
              <a:t>1. </a:t>
            </a:r>
            <a:r>
              <a:rPr lang="en-US" sz="2400" u="sng" dirty="0">
                <a:solidFill>
                  <a:schemeClr val="accent4"/>
                </a:solidFill>
              </a:rPr>
              <a:t>New</a:t>
            </a:r>
            <a:r>
              <a:rPr lang="en-US" sz="2400" dirty="0">
                <a:solidFill>
                  <a:schemeClr val="accent4"/>
                </a:solidFill>
              </a:rPr>
              <a:t> </a:t>
            </a:r>
            <a:r>
              <a:rPr lang="en-US" sz="2400" strike="sngStrike" dirty="0">
                <a:solidFill>
                  <a:schemeClr val="accent4"/>
                </a:solidFill>
              </a:rPr>
              <a:t>T</a:t>
            </a:r>
            <a:r>
              <a:rPr lang="en-US" sz="2400" u="sng" dirty="0"/>
              <a:t>t</a:t>
            </a:r>
            <a:r>
              <a:rPr lang="en-US" sz="2400" dirty="0"/>
              <a:t>emporary barge landing sites require a certificate of exemption but are exempt from a shoreline substantial development permit. These sites shall not exceed 12 landings in any 24-month period and must be operated in a manner that will result in no net loss of shoreline ecological functions</a:t>
            </a:r>
            <a:r>
              <a:rPr lang="en-US" sz="2400" dirty="0">
                <a:solidFill>
                  <a:schemeClr val="accent5"/>
                </a:solidFill>
              </a:rPr>
              <a:t>. </a:t>
            </a:r>
            <a:r>
              <a:rPr lang="en-US" sz="2400" u="sng" dirty="0">
                <a:solidFill>
                  <a:schemeClr val="accent4"/>
                </a:solidFill>
              </a:rPr>
              <a:t>Existing nonconforming temporary barge landing sites do not require a certificate of exemption if the proposed use is consistent with the historic transport of cargo at the site and frequency of the historic use.</a:t>
            </a:r>
            <a:endParaRPr lang="en-US" sz="2400" dirty="0">
              <a:solidFill>
                <a:schemeClr val="accent4"/>
              </a:solidFill>
            </a:endParaRPr>
          </a:p>
          <a:p>
            <a:pPr marL="0" indent="0">
              <a:buNone/>
            </a:pPr>
            <a:endParaRPr lang="en-US" sz="900" dirty="0"/>
          </a:p>
        </p:txBody>
      </p:sp>
      <p:sp>
        <p:nvSpPr>
          <p:cNvPr id="4" name="TextBox 3"/>
          <p:cNvSpPr txBox="1"/>
          <p:nvPr/>
        </p:nvSpPr>
        <p:spPr>
          <a:xfrm>
            <a:off x="10149840" y="6208776"/>
            <a:ext cx="1874520" cy="369332"/>
          </a:xfrm>
          <a:prstGeom prst="rect">
            <a:avLst/>
          </a:prstGeom>
          <a:noFill/>
        </p:spPr>
        <p:txBody>
          <a:bodyPr wrap="square" rtlCol="0">
            <a:spAutoFit/>
          </a:bodyPr>
          <a:lstStyle/>
          <a:p>
            <a:r>
              <a:rPr lang="en-US" dirty="0" smtClean="0">
                <a:solidFill>
                  <a:schemeClr val="bg1"/>
                </a:solidFill>
              </a:rPr>
              <a:t>Ord. Page 33</a:t>
            </a:r>
            <a:endParaRPr lang="en-US" dirty="0">
              <a:solidFill>
                <a:schemeClr val="bg1"/>
              </a:solidFill>
            </a:endParaRPr>
          </a:p>
        </p:txBody>
      </p:sp>
    </p:spTree>
    <p:extLst>
      <p:ext uri="{BB962C8B-B14F-4D97-AF65-F5344CB8AC3E}">
        <p14:creationId xmlns:p14="http://schemas.microsoft.com/office/powerpoint/2010/main" val="7905167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9862" y="335280"/>
            <a:ext cx="10396050" cy="1054608"/>
          </a:xfrm>
        </p:spPr>
        <p:txBody>
          <a:bodyPr>
            <a:normAutofit fontScale="90000"/>
          </a:bodyPr>
          <a:lstStyle/>
          <a:p>
            <a:r>
              <a:rPr lang="en-US" b="1" dirty="0" smtClean="0"/>
              <a:t>Section 10: SJCC 18.50.600 </a:t>
            </a:r>
            <a:br>
              <a:rPr lang="en-US" b="1" dirty="0" smtClean="0"/>
            </a:br>
            <a:r>
              <a:rPr lang="en-US" b="1" dirty="0" smtClean="0"/>
              <a:t>Shoreline developments</a:t>
            </a:r>
            <a:r>
              <a:rPr lang="en-US" b="1" dirty="0"/>
              <a:t>, uses, structures </a:t>
            </a:r>
            <a:r>
              <a:rPr lang="en-US" b="1" dirty="0" smtClean="0"/>
              <a:t>&amp; </a:t>
            </a:r>
            <a:br>
              <a:rPr lang="en-US" b="1" dirty="0" smtClean="0"/>
            </a:br>
            <a:r>
              <a:rPr lang="en-US" b="1" dirty="0" smtClean="0"/>
              <a:t>activities by designation </a:t>
            </a:r>
            <a:endParaRPr lang="en-US" b="1" dirty="0"/>
          </a:p>
        </p:txBody>
      </p:sp>
      <p:sp>
        <p:nvSpPr>
          <p:cNvPr id="3" name="Content Placeholder 2"/>
          <p:cNvSpPr>
            <a:spLocks noGrp="1"/>
          </p:cNvSpPr>
          <p:nvPr>
            <p:ph idx="1"/>
          </p:nvPr>
        </p:nvSpPr>
        <p:spPr>
          <a:xfrm>
            <a:off x="329862" y="2343912"/>
            <a:ext cx="9509082" cy="3947160"/>
          </a:xfrm>
        </p:spPr>
        <p:txBody>
          <a:bodyPr>
            <a:normAutofit/>
          </a:bodyPr>
          <a:lstStyle/>
          <a:p>
            <a:pPr marL="0" indent="0">
              <a:buNone/>
            </a:pPr>
            <a:endParaRPr lang="en-US" dirty="0"/>
          </a:p>
          <a:p>
            <a:pPr>
              <a:buFont typeface="Wingdings" panose="05000000000000000000" pitchFamily="2" charset="2"/>
              <a:buChar char="§"/>
            </a:pPr>
            <a:r>
              <a:rPr lang="en-US" sz="2400" dirty="0" smtClean="0"/>
              <a:t>Makes </a:t>
            </a:r>
            <a:r>
              <a:rPr lang="en-US" sz="2400" dirty="0"/>
              <a:t>institutional uses the same as those in the commercial </a:t>
            </a:r>
            <a:r>
              <a:rPr lang="en-US" sz="2400" dirty="0" smtClean="0"/>
              <a:t>category</a:t>
            </a:r>
            <a:r>
              <a:rPr lang="en-US" sz="2400" dirty="0"/>
              <a:t> </a:t>
            </a:r>
            <a:r>
              <a:rPr lang="en-US" sz="2400" dirty="0" smtClean="0"/>
              <a:t>by </a:t>
            </a:r>
            <a:r>
              <a:rPr lang="en-US" sz="2400" dirty="0" smtClean="0">
                <a:solidFill>
                  <a:schemeClr val="accent4"/>
                </a:solidFill>
              </a:rPr>
              <a:t>adding water-related and water-enjoyment uses </a:t>
            </a:r>
            <a:r>
              <a:rPr lang="en-US" sz="2400" dirty="0" smtClean="0"/>
              <a:t>to the category.</a:t>
            </a:r>
          </a:p>
          <a:p>
            <a:pPr>
              <a:buFont typeface="Wingdings" panose="05000000000000000000" pitchFamily="2" charset="2"/>
              <a:buChar char="§"/>
            </a:pPr>
            <a:endParaRPr lang="en-US" sz="2400" dirty="0"/>
          </a:p>
          <a:p>
            <a:pPr>
              <a:buFont typeface="Wingdings" panose="05000000000000000000" pitchFamily="2" charset="2"/>
              <a:buChar char="§"/>
            </a:pPr>
            <a:r>
              <a:rPr lang="en-US" sz="2400" dirty="0" smtClean="0"/>
              <a:t>A </a:t>
            </a:r>
            <a:r>
              <a:rPr lang="en-US" sz="2400" dirty="0"/>
              <a:t>new footnote number 7 is added to public pedestrian trails to provide notice that the DCD director is the local decision-maker for public pedestrian trails permit applications.</a:t>
            </a:r>
          </a:p>
        </p:txBody>
      </p:sp>
      <p:sp>
        <p:nvSpPr>
          <p:cNvPr id="4" name="TextBox 3"/>
          <p:cNvSpPr txBox="1"/>
          <p:nvPr/>
        </p:nvSpPr>
        <p:spPr>
          <a:xfrm>
            <a:off x="9729216" y="6007608"/>
            <a:ext cx="2167128" cy="369332"/>
          </a:xfrm>
          <a:prstGeom prst="rect">
            <a:avLst/>
          </a:prstGeom>
          <a:noFill/>
        </p:spPr>
        <p:txBody>
          <a:bodyPr wrap="square" rtlCol="0">
            <a:spAutoFit/>
          </a:bodyPr>
          <a:lstStyle/>
          <a:p>
            <a:r>
              <a:rPr lang="en-US" dirty="0" smtClean="0">
                <a:solidFill>
                  <a:schemeClr val="bg1"/>
                </a:solidFill>
              </a:rPr>
              <a:t>Ord. Pages 39 &amp; 42</a:t>
            </a:r>
            <a:endParaRPr lang="en-US" dirty="0">
              <a:solidFill>
                <a:schemeClr val="bg1"/>
              </a:solidFill>
            </a:endParaRPr>
          </a:p>
        </p:txBody>
      </p:sp>
    </p:spTree>
    <p:extLst>
      <p:ext uri="{BB962C8B-B14F-4D97-AF65-F5344CB8AC3E}">
        <p14:creationId xmlns:p14="http://schemas.microsoft.com/office/powerpoint/2010/main" val="337597249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438" y="262128"/>
            <a:ext cx="10396050" cy="1054608"/>
          </a:xfrm>
        </p:spPr>
        <p:txBody>
          <a:bodyPr>
            <a:normAutofit fontScale="90000"/>
          </a:bodyPr>
          <a:lstStyle/>
          <a:p>
            <a:r>
              <a:rPr lang="en-US" b="1" dirty="0" smtClean="0"/>
              <a:t>Section 11:  SJCC18.80.110(G) and (H) </a:t>
            </a:r>
            <a:br>
              <a:rPr lang="en-US" b="1" dirty="0" smtClean="0"/>
            </a:br>
            <a:r>
              <a:rPr lang="en-US" b="1" dirty="0" smtClean="0"/>
              <a:t>Shoreline pre-application meetings, exemption procedures</a:t>
            </a:r>
            <a:r>
              <a:rPr lang="en-US" b="1" dirty="0"/>
              <a:t>, and vesting</a:t>
            </a:r>
          </a:p>
        </p:txBody>
      </p:sp>
      <p:sp>
        <p:nvSpPr>
          <p:cNvPr id="3" name="Content Placeholder 2"/>
          <p:cNvSpPr>
            <a:spLocks noGrp="1"/>
          </p:cNvSpPr>
          <p:nvPr>
            <p:ph idx="1"/>
          </p:nvPr>
        </p:nvSpPr>
        <p:spPr>
          <a:xfrm>
            <a:off x="672762" y="1792224"/>
            <a:ext cx="9509082" cy="5577840"/>
          </a:xfrm>
        </p:spPr>
        <p:txBody>
          <a:bodyPr>
            <a:normAutofit/>
          </a:bodyPr>
          <a:lstStyle/>
          <a:p>
            <a:pPr marL="0" indent="0">
              <a:buNone/>
            </a:pPr>
            <a:endParaRPr lang="en-US" sz="2400" dirty="0"/>
          </a:p>
          <a:p>
            <a:pPr>
              <a:buFont typeface="Wingdings" panose="05000000000000000000" pitchFamily="2" charset="2"/>
              <a:buChar char="§"/>
            </a:pPr>
            <a:r>
              <a:rPr lang="en-US" sz="2400" dirty="0"/>
              <a:t>Updates “Date of </a:t>
            </a:r>
            <a:r>
              <a:rPr lang="en-US" sz="2400" dirty="0" smtClean="0"/>
              <a:t>filing” to “date </a:t>
            </a:r>
            <a:r>
              <a:rPr lang="en-US" sz="2400" dirty="0"/>
              <a:t>of receipt” for shoreline permits sent to Ecology. </a:t>
            </a:r>
            <a:endParaRPr lang="en-US" sz="2400" dirty="0" smtClean="0"/>
          </a:p>
          <a:p>
            <a:pPr marL="0" indent="0">
              <a:buNone/>
            </a:pPr>
            <a:endParaRPr lang="en-US" sz="1000" dirty="0" smtClean="0"/>
          </a:p>
          <a:p>
            <a:pPr>
              <a:buFont typeface="Wingdings" panose="05000000000000000000" pitchFamily="2" charset="2"/>
              <a:buChar char="§"/>
            </a:pPr>
            <a:r>
              <a:rPr lang="en-US" sz="2400" dirty="0" smtClean="0"/>
              <a:t>Adds Attorney General to the notification list.</a:t>
            </a:r>
          </a:p>
          <a:p>
            <a:pPr marL="0" indent="0">
              <a:buNone/>
            </a:pPr>
            <a:endParaRPr lang="en-US" sz="1100" dirty="0" smtClean="0"/>
          </a:p>
          <a:p>
            <a:pPr>
              <a:buFont typeface="Wingdings" panose="05000000000000000000" pitchFamily="2" charset="2"/>
              <a:buChar char="§"/>
            </a:pPr>
            <a:r>
              <a:rPr lang="en-US" sz="2400" dirty="0"/>
              <a:t>N</a:t>
            </a:r>
            <a:r>
              <a:rPr lang="en-US" sz="2400" dirty="0" smtClean="0"/>
              <a:t>ew </a:t>
            </a:r>
            <a:r>
              <a:rPr lang="en-US" sz="2400" dirty="0"/>
              <a:t>subsection (H)(3) authorizes the DCD director to </a:t>
            </a:r>
            <a:r>
              <a:rPr lang="en-US" sz="2400" dirty="0" smtClean="0"/>
              <a:t>make decisions on </a:t>
            </a:r>
            <a:r>
              <a:rPr lang="en-US" sz="2400" dirty="0"/>
              <a:t>applications for public pedestrian </a:t>
            </a:r>
            <a:r>
              <a:rPr lang="en-US" sz="2400" dirty="0" smtClean="0"/>
              <a:t>trails. </a:t>
            </a:r>
            <a:r>
              <a:rPr lang="en-US" sz="2400" dirty="0">
                <a:solidFill>
                  <a:srgbClr val="FF0000"/>
                </a:solidFill>
              </a:rPr>
              <a:t>Also allow for normal residential appurtenances and accessory structures that exceed the value thresholds</a:t>
            </a:r>
            <a:r>
              <a:rPr lang="en-US" sz="2400" dirty="0" smtClean="0">
                <a:solidFill>
                  <a:srgbClr val="FF0000"/>
                </a:solidFill>
              </a:rPr>
              <a:t>.</a:t>
            </a:r>
            <a:endParaRPr lang="en-US" sz="2400" dirty="0" smtClean="0"/>
          </a:p>
          <a:p>
            <a:pPr>
              <a:buFont typeface="Wingdings" panose="05000000000000000000" pitchFamily="2" charset="2"/>
              <a:buChar char="§"/>
            </a:pPr>
            <a:endParaRPr lang="en-US" sz="1200" dirty="0"/>
          </a:p>
          <a:p>
            <a:pPr>
              <a:buFont typeface="Wingdings" panose="05000000000000000000" pitchFamily="2" charset="2"/>
              <a:buChar char="§"/>
            </a:pPr>
            <a:r>
              <a:rPr lang="en-US" sz="2400" dirty="0"/>
              <a:t>A code reference is corrected in (I)(3</a:t>
            </a:r>
            <a:r>
              <a:rPr lang="en-US" sz="2400" dirty="0" smtClean="0"/>
              <a:t>).</a:t>
            </a:r>
          </a:p>
          <a:p>
            <a:pPr>
              <a:buFont typeface="Wingdings" panose="05000000000000000000" pitchFamily="2" charset="2"/>
              <a:buChar char="§"/>
            </a:pPr>
            <a:endParaRPr lang="en-US" dirty="0"/>
          </a:p>
        </p:txBody>
      </p:sp>
      <p:sp>
        <p:nvSpPr>
          <p:cNvPr id="4" name="TextBox 3"/>
          <p:cNvSpPr txBox="1"/>
          <p:nvPr/>
        </p:nvSpPr>
        <p:spPr>
          <a:xfrm>
            <a:off x="9564624" y="6163056"/>
            <a:ext cx="2395728" cy="369332"/>
          </a:xfrm>
          <a:prstGeom prst="rect">
            <a:avLst/>
          </a:prstGeom>
          <a:noFill/>
        </p:spPr>
        <p:txBody>
          <a:bodyPr wrap="square" rtlCol="0">
            <a:spAutoFit/>
          </a:bodyPr>
          <a:lstStyle/>
          <a:p>
            <a:r>
              <a:rPr lang="en-US" dirty="0" smtClean="0">
                <a:solidFill>
                  <a:schemeClr val="bg1"/>
                </a:solidFill>
              </a:rPr>
              <a:t>Ord. Pages 46 - 48</a:t>
            </a:r>
            <a:endParaRPr lang="en-US" dirty="0">
              <a:solidFill>
                <a:schemeClr val="bg1"/>
              </a:solidFill>
            </a:endParaRPr>
          </a:p>
        </p:txBody>
      </p:sp>
    </p:spTree>
    <p:extLst>
      <p:ext uri="{BB962C8B-B14F-4D97-AF65-F5344CB8AC3E}">
        <p14:creationId xmlns:p14="http://schemas.microsoft.com/office/powerpoint/2010/main" val="373457411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438" y="262128"/>
            <a:ext cx="10396050" cy="1054608"/>
          </a:xfrm>
        </p:spPr>
        <p:txBody>
          <a:bodyPr>
            <a:normAutofit fontScale="90000"/>
          </a:bodyPr>
          <a:lstStyle/>
          <a:p>
            <a:r>
              <a:rPr lang="en-US" b="1" dirty="0" smtClean="0"/>
              <a:t>Section 12: </a:t>
            </a:r>
            <a:br>
              <a:rPr lang="en-US" b="1" dirty="0" smtClean="0"/>
            </a:br>
            <a:r>
              <a:rPr lang="en-US" b="1" dirty="0" smtClean="0"/>
              <a:t>SJCC 15.12.030 </a:t>
            </a:r>
            <a:r>
              <a:rPr lang="en-US" b="1" dirty="0"/>
              <a:t>Definitions.</a:t>
            </a:r>
            <a:br>
              <a:rPr lang="en-US" b="1" dirty="0"/>
            </a:br>
            <a:endParaRPr lang="en-US" b="1" dirty="0"/>
          </a:p>
        </p:txBody>
      </p:sp>
      <p:sp>
        <p:nvSpPr>
          <p:cNvPr id="3" name="Content Placeholder 2"/>
          <p:cNvSpPr>
            <a:spLocks noGrp="1"/>
          </p:cNvSpPr>
          <p:nvPr>
            <p:ph idx="1"/>
          </p:nvPr>
        </p:nvSpPr>
        <p:spPr>
          <a:xfrm>
            <a:off x="437304" y="1664208"/>
            <a:ext cx="10254318" cy="5577840"/>
          </a:xfrm>
        </p:spPr>
        <p:txBody>
          <a:bodyPr>
            <a:normAutofit/>
          </a:bodyPr>
          <a:lstStyle/>
          <a:p>
            <a:pPr>
              <a:buFont typeface="Wingdings" panose="05000000000000000000" pitchFamily="2" charset="2"/>
              <a:buChar char="§"/>
            </a:pPr>
            <a:r>
              <a:rPr lang="en-US" sz="2200" dirty="0" smtClean="0"/>
              <a:t>Updates </a:t>
            </a:r>
            <a:r>
              <a:rPr lang="en-US" sz="2200" dirty="0"/>
              <a:t>name to </a:t>
            </a:r>
            <a:r>
              <a:rPr lang="en-US" sz="2200" u="sng" dirty="0"/>
              <a:t>Federal Insurance and Mitigation</a:t>
            </a:r>
            <a:r>
              <a:rPr lang="en-US" sz="2200" dirty="0"/>
              <a:t> </a:t>
            </a:r>
            <a:r>
              <a:rPr lang="en-US" sz="2200" u="sng" dirty="0"/>
              <a:t>Administration in other definitions.</a:t>
            </a:r>
          </a:p>
          <a:p>
            <a:pPr>
              <a:buFont typeface="Wingdings" panose="05000000000000000000" pitchFamily="2" charset="2"/>
              <a:buChar char="§"/>
            </a:pPr>
            <a:endParaRPr lang="en-US" sz="1000" dirty="0"/>
          </a:p>
          <a:p>
            <a:pPr algn="just">
              <a:buFont typeface="Wingdings" panose="05000000000000000000" pitchFamily="2" charset="2"/>
              <a:buChar char="§"/>
            </a:pPr>
            <a:r>
              <a:rPr lang="en-US" sz="2200" dirty="0" smtClean="0"/>
              <a:t>Includes </a:t>
            </a:r>
            <a:r>
              <a:rPr lang="en-US" sz="2200" dirty="0"/>
              <a:t>the </a:t>
            </a:r>
            <a:r>
              <a:rPr lang="en-US" sz="2200" dirty="0" smtClean="0"/>
              <a:t>legislature’s option </a:t>
            </a:r>
            <a:r>
              <a:rPr lang="en-US" sz="2200" dirty="0"/>
              <a:t>for defining "floodway" </a:t>
            </a:r>
            <a:r>
              <a:rPr lang="en-US" sz="2200" dirty="0" smtClean="0"/>
              <a:t>as set </a:t>
            </a:r>
            <a:r>
              <a:rPr lang="en-US" sz="2200" dirty="0"/>
              <a:t>in the </a:t>
            </a:r>
            <a:r>
              <a:rPr lang="en-US" sz="2200" dirty="0" smtClean="0"/>
              <a:t>SMA. </a:t>
            </a:r>
          </a:p>
          <a:p>
            <a:pPr marL="0" indent="0" algn="just">
              <a:buNone/>
            </a:pPr>
            <a:endParaRPr lang="en-US" sz="100" dirty="0" smtClean="0"/>
          </a:p>
          <a:p>
            <a:pPr marL="284163" indent="0" fontAlgn="base">
              <a:buNone/>
            </a:pPr>
            <a:r>
              <a:rPr lang="en-US" sz="2200" dirty="0" smtClean="0"/>
              <a:t>“</a:t>
            </a:r>
            <a:r>
              <a:rPr lang="en-US" sz="2200" dirty="0"/>
              <a:t>Floodway” means the channel of a river or other watercourse and the adjacent land areas that must be reserved in order to discharge the base flood without cumulatively increasing the water surface elevation more than one foot. </a:t>
            </a:r>
            <a:r>
              <a:rPr lang="en-US" sz="2200" u="sng" dirty="0">
                <a:solidFill>
                  <a:schemeClr val="accent4"/>
                </a:solidFill>
              </a:rPr>
              <a:t>The floodway is established by the Federal Insurance and Mitigation</a:t>
            </a:r>
            <a:r>
              <a:rPr lang="en-US" sz="2200" dirty="0">
                <a:solidFill>
                  <a:schemeClr val="accent4"/>
                </a:solidFill>
              </a:rPr>
              <a:t> </a:t>
            </a:r>
            <a:r>
              <a:rPr lang="en-US" sz="2200" u="sng" dirty="0">
                <a:solidFill>
                  <a:schemeClr val="accent4"/>
                </a:solidFill>
              </a:rPr>
              <a:t>Administration on its Flood Insurance Rate Maps (FIRMs).  It does not include lands that can be reasonably expected to be protected from flood waters by flood control devices maintained by or maintained under license from the federal government, the state or a political subdivision of the state. </a:t>
            </a:r>
            <a:endParaRPr lang="en-US" sz="2200" dirty="0">
              <a:solidFill>
                <a:schemeClr val="accent4"/>
              </a:solidFill>
            </a:endParaRPr>
          </a:p>
          <a:p>
            <a:pPr marL="0" indent="0">
              <a:buNone/>
            </a:pPr>
            <a:endParaRPr lang="en-US" sz="2400" dirty="0"/>
          </a:p>
        </p:txBody>
      </p:sp>
      <p:sp>
        <p:nvSpPr>
          <p:cNvPr id="4" name="TextBox 3"/>
          <p:cNvSpPr txBox="1"/>
          <p:nvPr/>
        </p:nvSpPr>
        <p:spPr>
          <a:xfrm>
            <a:off x="10149840" y="6208776"/>
            <a:ext cx="1874520" cy="369332"/>
          </a:xfrm>
          <a:prstGeom prst="rect">
            <a:avLst/>
          </a:prstGeom>
          <a:noFill/>
        </p:spPr>
        <p:txBody>
          <a:bodyPr wrap="square" rtlCol="0">
            <a:spAutoFit/>
          </a:bodyPr>
          <a:lstStyle/>
          <a:p>
            <a:r>
              <a:rPr lang="en-US" dirty="0" smtClean="0">
                <a:solidFill>
                  <a:schemeClr val="bg1"/>
                </a:solidFill>
              </a:rPr>
              <a:t>Ord. Page 57</a:t>
            </a:r>
            <a:endParaRPr lang="en-US" dirty="0">
              <a:solidFill>
                <a:schemeClr val="bg1"/>
              </a:solidFill>
            </a:endParaRPr>
          </a:p>
        </p:txBody>
      </p:sp>
    </p:spTree>
    <p:extLst>
      <p:ext uri="{BB962C8B-B14F-4D97-AF65-F5344CB8AC3E}">
        <p14:creationId xmlns:p14="http://schemas.microsoft.com/office/powerpoint/2010/main" val="12810187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998" y="499872"/>
            <a:ext cx="10396050" cy="1054608"/>
          </a:xfrm>
        </p:spPr>
        <p:txBody>
          <a:bodyPr>
            <a:normAutofit/>
          </a:bodyPr>
          <a:lstStyle/>
          <a:p>
            <a:r>
              <a:rPr lang="en-US" b="1" dirty="0"/>
              <a:t>Sections 13 and </a:t>
            </a:r>
            <a:r>
              <a:rPr lang="en-US" b="1" dirty="0" smtClean="0"/>
              <a:t>14</a:t>
            </a:r>
            <a:endParaRPr lang="en-US" dirty="0"/>
          </a:p>
        </p:txBody>
      </p:sp>
      <p:sp>
        <p:nvSpPr>
          <p:cNvPr id="3" name="Content Placeholder 2"/>
          <p:cNvSpPr>
            <a:spLocks noGrp="1"/>
          </p:cNvSpPr>
          <p:nvPr>
            <p:ph idx="1"/>
          </p:nvPr>
        </p:nvSpPr>
        <p:spPr>
          <a:xfrm>
            <a:off x="444162" y="1554480"/>
            <a:ext cx="9509082" cy="5577840"/>
          </a:xfrm>
        </p:spPr>
        <p:txBody>
          <a:bodyPr>
            <a:normAutofit/>
          </a:bodyPr>
          <a:lstStyle/>
          <a:p>
            <a:pPr marL="0" indent="0">
              <a:buNone/>
            </a:pPr>
            <a:endParaRPr lang="en-US" sz="2400" dirty="0"/>
          </a:p>
          <a:p>
            <a:pPr marL="0" indent="0">
              <a:buNone/>
            </a:pPr>
            <a:r>
              <a:rPr lang="en-US" sz="2400" dirty="0"/>
              <a:t>E</a:t>
            </a:r>
            <a:r>
              <a:rPr lang="en-US" sz="2400" dirty="0" smtClean="0"/>
              <a:t>ffective </a:t>
            </a:r>
            <a:r>
              <a:rPr lang="en-US" sz="2400" dirty="0"/>
              <a:t>date and codification instructions.</a:t>
            </a:r>
            <a:endParaRPr lang="en-US" dirty="0"/>
          </a:p>
        </p:txBody>
      </p:sp>
    </p:spTree>
    <p:extLst>
      <p:ext uri="{BB962C8B-B14F-4D97-AF65-F5344CB8AC3E}">
        <p14:creationId xmlns:p14="http://schemas.microsoft.com/office/powerpoint/2010/main" val="13801348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9079314" cy="1320800"/>
          </a:xfrm>
        </p:spPr>
        <p:txBody>
          <a:bodyPr/>
          <a:lstStyle/>
          <a:p>
            <a:r>
              <a:rPr lang="en-US" dirty="0"/>
              <a:t>Project website:</a:t>
            </a:r>
            <a:br>
              <a:rPr lang="en-US" dirty="0"/>
            </a:br>
            <a:endParaRPr lang="en-US" dirty="0"/>
          </a:p>
        </p:txBody>
      </p:sp>
      <p:sp>
        <p:nvSpPr>
          <p:cNvPr id="3" name="Content Placeholder 2"/>
          <p:cNvSpPr>
            <a:spLocks noGrp="1"/>
          </p:cNvSpPr>
          <p:nvPr>
            <p:ph idx="1"/>
          </p:nvPr>
        </p:nvSpPr>
        <p:spPr>
          <a:xfrm>
            <a:off x="238422" y="1930400"/>
            <a:ext cx="9746826" cy="4599432"/>
          </a:xfrm>
        </p:spPr>
        <p:txBody>
          <a:bodyPr>
            <a:normAutofit/>
          </a:bodyPr>
          <a:lstStyle/>
          <a:p>
            <a:pPr marL="0" indent="0">
              <a:buNone/>
            </a:pPr>
            <a:endParaRPr lang="en-US" sz="1600" dirty="0" smtClean="0"/>
          </a:p>
          <a:p>
            <a:pPr marL="347663" indent="0">
              <a:buNone/>
            </a:pPr>
            <a:r>
              <a:rPr lang="en-US" sz="2400" b="1" u="sng" dirty="0" smtClean="0">
                <a:solidFill>
                  <a:schemeClr val="accent5"/>
                </a:solidFill>
                <a:hlinkClick r:id="rId2"/>
              </a:rPr>
              <a:t>https</a:t>
            </a:r>
            <a:r>
              <a:rPr lang="en-US" sz="2400" b="1" u="sng" dirty="0">
                <a:solidFill>
                  <a:schemeClr val="accent5"/>
                </a:solidFill>
                <a:hlinkClick r:id="rId2"/>
              </a:rPr>
              <a:t>://www.sanjuanco.com/1643/Shoreline-Master-Program-Periodic- Update</a:t>
            </a:r>
            <a:endParaRPr lang="en-US" sz="2400" b="1" u="sng" dirty="0">
              <a:solidFill>
                <a:schemeClr val="accent5"/>
              </a:solidFill>
            </a:endParaRPr>
          </a:p>
          <a:p>
            <a:pPr marL="0" indent="0">
              <a:buNone/>
            </a:pPr>
            <a:endParaRPr lang="en-US" sz="1400" dirty="0">
              <a:solidFill>
                <a:schemeClr val="accent5"/>
              </a:solidFill>
            </a:endParaRPr>
          </a:p>
          <a:p>
            <a:pPr marL="0" indent="0">
              <a:buNone/>
            </a:pPr>
            <a:r>
              <a:rPr lang="en-US" sz="2400" dirty="0" smtClean="0">
                <a:solidFill>
                  <a:schemeClr val="accent5"/>
                </a:solidFill>
              </a:rPr>
              <a:t>	</a:t>
            </a:r>
            <a:r>
              <a:rPr lang="en-US" sz="2400" dirty="0" smtClean="0">
                <a:solidFill>
                  <a:schemeClr val="accent4"/>
                </a:solidFill>
              </a:rPr>
              <a:t>Staff reports, resources, notices, and public participation plan 	including a tentative schedule are on the project webpage.</a:t>
            </a:r>
          </a:p>
          <a:p>
            <a:pPr marL="0" indent="0">
              <a:buNone/>
            </a:pPr>
            <a:endParaRPr lang="en-US" sz="2400" dirty="0" smtClean="0"/>
          </a:p>
        </p:txBody>
      </p:sp>
    </p:spTree>
    <p:extLst>
      <p:ext uri="{BB962C8B-B14F-4D97-AF65-F5344CB8AC3E}">
        <p14:creationId xmlns:p14="http://schemas.microsoft.com/office/powerpoint/2010/main" val="100255676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9079314" cy="1320800"/>
          </a:xfrm>
        </p:spPr>
        <p:txBody>
          <a:bodyPr/>
          <a:lstStyle/>
          <a:p>
            <a:r>
              <a:rPr lang="en-US" dirty="0" smtClean="0"/>
              <a:t>How to Obtain Notices and Comment</a:t>
            </a:r>
            <a:endParaRPr lang="en-US" dirty="0"/>
          </a:p>
        </p:txBody>
      </p:sp>
      <p:sp>
        <p:nvSpPr>
          <p:cNvPr id="3" name="Content Placeholder 2"/>
          <p:cNvSpPr>
            <a:spLocks noGrp="1"/>
          </p:cNvSpPr>
          <p:nvPr>
            <p:ph idx="1"/>
          </p:nvPr>
        </p:nvSpPr>
        <p:spPr>
          <a:xfrm>
            <a:off x="677334" y="1719073"/>
            <a:ext cx="9746826" cy="4599432"/>
          </a:xfrm>
        </p:spPr>
        <p:txBody>
          <a:bodyPr>
            <a:normAutofit/>
          </a:bodyPr>
          <a:lstStyle/>
          <a:p>
            <a:pPr marL="0" indent="0">
              <a:buNone/>
            </a:pPr>
            <a:endParaRPr lang="en-US" sz="1200" dirty="0" smtClean="0"/>
          </a:p>
          <a:p>
            <a:pPr marL="0" indent="0">
              <a:buNone/>
            </a:pPr>
            <a:endParaRPr lang="en-US" sz="1200" dirty="0" smtClean="0"/>
          </a:p>
          <a:p>
            <a:r>
              <a:rPr lang="en-US" sz="2400" dirty="0">
                <a:solidFill>
                  <a:schemeClr val="accent4"/>
                </a:solidFill>
              </a:rPr>
              <a:t>S</a:t>
            </a:r>
            <a:r>
              <a:rPr lang="en-US" sz="2400" dirty="0" smtClean="0">
                <a:solidFill>
                  <a:schemeClr val="accent4"/>
                </a:solidFill>
              </a:rPr>
              <a:t>ubscribe for project newsflashes and notices at: </a:t>
            </a:r>
            <a:r>
              <a:rPr lang="en-US" sz="2400" b="1" dirty="0">
                <a:hlinkClick r:id="rId2"/>
              </a:rPr>
              <a:t>https://</a:t>
            </a:r>
            <a:r>
              <a:rPr lang="en-US" sz="2400" b="1" dirty="0" smtClean="0">
                <a:hlinkClick r:id="rId2"/>
              </a:rPr>
              <a:t>www.sanjuanco.com/list.aspx</a:t>
            </a:r>
            <a:r>
              <a:rPr lang="en-US" sz="2400" b="1" dirty="0" smtClean="0"/>
              <a:t>. </a:t>
            </a:r>
          </a:p>
          <a:p>
            <a:pPr marL="0" indent="0">
              <a:buNone/>
            </a:pPr>
            <a:r>
              <a:rPr lang="en-US" sz="2400" b="1" dirty="0"/>
              <a:t> </a:t>
            </a:r>
            <a:r>
              <a:rPr lang="en-US" sz="2400" b="1" dirty="0" smtClean="0"/>
              <a:t>   </a:t>
            </a:r>
            <a:r>
              <a:rPr lang="en-US" sz="2400" dirty="0" smtClean="0"/>
              <a:t>Select SMP Update under “news flashes.”</a:t>
            </a:r>
          </a:p>
          <a:p>
            <a:pPr marL="0" indent="0">
              <a:buNone/>
            </a:pPr>
            <a:endParaRPr lang="en-US" sz="2400" dirty="0"/>
          </a:p>
          <a:p>
            <a:r>
              <a:rPr lang="en-US" sz="2400" dirty="0"/>
              <a:t>Project email: </a:t>
            </a:r>
            <a:r>
              <a:rPr lang="en-US" sz="2400" dirty="0">
                <a:hlinkClick r:id="rId3"/>
              </a:rPr>
              <a:t>SMPComments@sanjuanco.com</a:t>
            </a:r>
            <a:r>
              <a:rPr lang="en-US" sz="2400" dirty="0"/>
              <a:t>.</a:t>
            </a:r>
          </a:p>
          <a:p>
            <a:pPr marL="0" indent="0">
              <a:buNone/>
            </a:pPr>
            <a:endParaRPr lang="en-US" dirty="0"/>
          </a:p>
        </p:txBody>
      </p:sp>
    </p:spTree>
    <p:extLst>
      <p:ext uri="{BB962C8B-B14F-4D97-AF65-F5344CB8AC3E}">
        <p14:creationId xmlns:p14="http://schemas.microsoft.com/office/powerpoint/2010/main" val="12371072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463296"/>
            <a:ext cx="8841570" cy="871728"/>
          </a:xfrm>
        </p:spPr>
        <p:txBody>
          <a:bodyPr>
            <a:normAutofit fontScale="90000"/>
          </a:bodyPr>
          <a:lstStyle/>
          <a:p>
            <a:r>
              <a:rPr lang="en-US" dirty="0" smtClean="0"/>
              <a:t>Status and Tentative Schedule</a:t>
            </a:r>
            <a:br>
              <a:rPr lang="en-US" dirty="0" smtClean="0"/>
            </a:br>
            <a:endParaRPr lang="en-US" dirty="0"/>
          </a:p>
        </p:txBody>
      </p:sp>
      <p:sp>
        <p:nvSpPr>
          <p:cNvPr id="3" name="Content Placeholder 2"/>
          <p:cNvSpPr>
            <a:spLocks noGrp="1"/>
          </p:cNvSpPr>
          <p:nvPr>
            <p:ph idx="1"/>
          </p:nvPr>
        </p:nvSpPr>
        <p:spPr>
          <a:xfrm>
            <a:off x="677334" y="1335024"/>
            <a:ext cx="10359474" cy="4992624"/>
          </a:xfrm>
        </p:spPr>
        <p:txBody>
          <a:bodyPr>
            <a:normAutofit lnSpcReduction="10000"/>
          </a:bodyPr>
          <a:lstStyle/>
          <a:p>
            <a:pPr marL="0" indent="0">
              <a:buNone/>
            </a:pPr>
            <a:endParaRPr lang="en-US" sz="1050" baseline="30000" dirty="0" smtClean="0"/>
          </a:p>
          <a:p>
            <a:pPr>
              <a:buFont typeface="Wingdings" panose="05000000000000000000" pitchFamily="2" charset="2"/>
              <a:buChar char="§"/>
            </a:pPr>
            <a:r>
              <a:rPr lang="en-US" sz="2600" dirty="0" smtClean="0"/>
              <a:t>No public comments received</a:t>
            </a:r>
          </a:p>
          <a:p>
            <a:pPr>
              <a:buFont typeface="Wingdings" panose="05000000000000000000" pitchFamily="2" charset="2"/>
              <a:buChar char="§"/>
            </a:pPr>
            <a:r>
              <a:rPr lang="en-US" sz="2600" dirty="0" smtClean="0"/>
              <a:t>January 16, 2020: Revise per changes discussed with Ecology </a:t>
            </a:r>
          </a:p>
          <a:p>
            <a:pPr>
              <a:buFont typeface="Wingdings" panose="05000000000000000000" pitchFamily="2" charset="2"/>
              <a:buChar char="§"/>
            </a:pPr>
            <a:r>
              <a:rPr lang="en-US" sz="2600" dirty="0" smtClean="0"/>
              <a:t>January 7, 2020: Transmitted Commerce 60-day notice </a:t>
            </a:r>
          </a:p>
          <a:p>
            <a:pPr>
              <a:buFont typeface="Wingdings" panose="05000000000000000000" pitchFamily="2" charset="2"/>
              <a:buChar char="§"/>
            </a:pPr>
            <a:r>
              <a:rPr lang="en-US" sz="2600" dirty="0" smtClean="0"/>
              <a:t>January 15, 2020: Issued SEPA DNS</a:t>
            </a:r>
          </a:p>
          <a:p>
            <a:pPr>
              <a:buFont typeface="Wingdings" panose="05000000000000000000" pitchFamily="2" charset="2"/>
              <a:buChar char="§"/>
            </a:pPr>
            <a:endParaRPr lang="en-US" sz="1400" dirty="0" smtClean="0"/>
          </a:p>
          <a:p>
            <a:pPr>
              <a:buFont typeface="Wingdings" panose="05000000000000000000" pitchFamily="2" charset="2"/>
              <a:buChar char="§"/>
            </a:pPr>
            <a:r>
              <a:rPr lang="en-US" sz="2600" b="1" dirty="0">
                <a:solidFill>
                  <a:schemeClr val="accent4"/>
                </a:solidFill>
              </a:rPr>
              <a:t>February </a:t>
            </a:r>
            <a:r>
              <a:rPr lang="en-US" sz="2600" b="1" dirty="0" smtClean="0">
                <a:solidFill>
                  <a:schemeClr val="accent4"/>
                </a:solidFill>
              </a:rPr>
              <a:t>3, 2020: DNS comment deadline </a:t>
            </a:r>
          </a:p>
          <a:p>
            <a:pPr>
              <a:buFont typeface="Wingdings" panose="05000000000000000000" pitchFamily="2" charset="2"/>
              <a:buChar char="§"/>
            </a:pPr>
            <a:r>
              <a:rPr lang="en-US" sz="2600" b="1" dirty="0" smtClean="0">
                <a:solidFill>
                  <a:schemeClr val="accent4"/>
                </a:solidFill>
              </a:rPr>
              <a:t>February </a:t>
            </a:r>
            <a:r>
              <a:rPr lang="en-US" sz="2600" b="1" dirty="0">
                <a:solidFill>
                  <a:schemeClr val="accent4"/>
                </a:solidFill>
              </a:rPr>
              <a:t>21, </a:t>
            </a:r>
            <a:r>
              <a:rPr lang="en-US" sz="2600" b="1" dirty="0" smtClean="0">
                <a:solidFill>
                  <a:schemeClr val="accent4"/>
                </a:solidFill>
              </a:rPr>
              <a:t>2020: </a:t>
            </a:r>
            <a:r>
              <a:rPr lang="en-US" sz="2600" b="1" dirty="0">
                <a:solidFill>
                  <a:schemeClr val="accent4"/>
                </a:solidFill>
              </a:rPr>
              <a:t>Planning Commission </a:t>
            </a:r>
            <a:r>
              <a:rPr lang="en-US" sz="2600" b="1" dirty="0" smtClean="0">
                <a:solidFill>
                  <a:schemeClr val="accent4"/>
                </a:solidFill>
              </a:rPr>
              <a:t>public hearing</a:t>
            </a:r>
          </a:p>
          <a:p>
            <a:pPr>
              <a:buFont typeface="Wingdings" panose="05000000000000000000" pitchFamily="2" charset="2"/>
              <a:buChar char="§"/>
            </a:pPr>
            <a:endParaRPr lang="en-US" sz="1600" dirty="0" smtClean="0"/>
          </a:p>
          <a:p>
            <a:pPr>
              <a:buFont typeface="Wingdings" panose="05000000000000000000" pitchFamily="2" charset="2"/>
              <a:buChar char="§"/>
            </a:pPr>
            <a:r>
              <a:rPr lang="en-US" sz="2600" dirty="0"/>
              <a:t>April </a:t>
            </a:r>
            <a:r>
              <a:rPr lang="en-US" sz="2600" dirty="0" smtClean="0"/>
              <a:t>2020: Joint Council and </a:t>
            </a:r>
            <a:r>
              <a:rPr lang="en-US" sz="2600" dirty="0"/>
              <a:t>Ecology public </a:t>
            </a:r>
            <a:r>
              <a:rPr lang="en-US" sz="2600" dirty="0" smtClean="0"/>
              <a:t>hearing</a:t>
            </a:r>
          </a:p>
          <a:p>
            <a:pPr>
              <a:buFont typeface="Wingdings" panose="05000000000000000000" pitchFamily="2" charset="2"/>
              <a:buChar char="§"/>
            </a:pPr>
            <a:r>
              <a:rPr lang="en-US" sz="2600" dirty="0" smtClean="0"/>
              <a:t>May </a:t>
            </a:r>
            <a:r>
              <a:rPr lang="en-US" sz="2600" dirty="0"/>
              <a:t>or June </a:t>
            </a:r>
            <a:r>
              <a:rPr lang="en-US" sz="2600" dirty="0" smtClean="0"/>
              <a:t>2020: County and Ecology final actions</a:t>
            </a:r>
            <a:endParaRPr lang="en-US" sz="2600" dirty="0"/>
          </a:p>
          <a:p>
            <a:pPr>
              <a:buFont typeface="Wingdings" panose="05000000000000000000" pitchFamily="2" charset="2"/>
              <a:buChar char="§"/>
            </a:pPr>
            <a:endParaRPr lang="en-US" dirty="0"/>
          </a:p>
        </p:txBody>
      </p:sp>
    </p:spTree>
    <p:extLst>
      <p:ext uri="{BB962C8B-B14F-4D97-AF65-F5344CB8AC3E}">
        <p14:creationId xmlns:p14="http://schemas.microsoft.com/office/powerpoint/2010/main" val="67630640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pic>
        <p:nvPicPr>
          <p:cNvPr id="4" name="Content Placeholder 3" descr="SEPTEMBER 15: The Republic of Nicaragua: a date with history | Holiday travel and tourism"/>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040283" y="2581410"/>
            <a:ext cx="2249031" cy="1686773"/>
          </a:xfrm>
        </p:spPr>
      </p:pic>
      <p:pic>
        <p:nvPicPr>
          <p:cNvPr id="5" name="Picture 4" descr="San Juan Island Beach | Ed Suominen | Flick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74274" y="1636776"/>
            <a:ext cx="5937439" cy="3960225"/>
          </a:xfrm>
          <a:prstGeom prst="rect">
            <a:avLst/>
          </a:prstGeom>
        </p:spPr>
      </p:pic>
    </p:spTree>
    <p:extLst>
      <p:ext uri="{BB962C8B-B14F-4D97-AF65-F5344CB8AC3E}">
        <p14:creationId xmlns:p14="http://schemas.microsoft.com/office/powerpoint/2010/main" val="33120660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ORDINANCE TO UPDATE THE SHORELINE MASTER PROGRAM </a:t>
            </a:r>
            <a:r>
              <a:rPr lang="en-US" dirty="0" smtClean="0"/>
              <a:t>REGULATIONS</a:t>
            </a:r>
            <a:r>
              <a:rPr lang="en-US" dirty="0"/>
              <a:t/>
            </a:r>
            <a:br>
              <a:rPr lang="en-US" dirty="0"/>
            </a:br>
            <a:endParaRPr lang="en-US" dirty="0"/>
          </a:p>
        </p:txBody>
      </p:sp>
      <p:sp>
        <p:nvSpPr>
          <p:cNvPr id="3" name="Content Placeholder 2"/>
          <p:cNvSpPr>
            <a:spLocks noGrp="1"/>
          </p:cNvSpPr>
          <p:nvPr>
            <p:ph idx="1"/>
          </p:nvPr>
        </p:nvSpPr>
        <p:spPr>
          <a:xfrm>
            <a:off x="521886" y="2471485"/>
            <a:ext cx="9243906" cy="3880773"/>
          </a:xfrm>
        </p:spPr>
        <p:txBody>
          <a:bodyPr/>
          <a:lstStyle/>
          <a:p>
            <a:pPr marL="0" indent="0" algn="ctr">
              <a:buNone/>
            </a:pPr>
            <a:r>
              <a:rPr lang="en-US" sz="2400" dirty="0" smtClean="0"/>
              <a:t>AMENDING </a:t>
            </a:r>
            <a:r>
              <a:rPr lang="en-US" sz="2400" dirty="0"/>
              <a:t>SAN JUAN COUNTY CODE (SJCC) </a:t>
            </a:r>
            <a:r>
              <a:rPr lang="en-US" sz="2400" u="sng" dirty="0" smtClean="0">
                <a:solidFill>
                  <a:srgbClr val="FF0000"/>
                </a:solidFill>
              </a:rPr>
              <a:t>18.20.020</a:t>
            </a:r>
            <a:r>
              <a:rPr lang="en-US" sz="2400" dirty="0" smtClean="0"/>
              <a:t>, 18.20.140</a:t>
            </a:r>
            <a:r>
              <a:rPr lang="en-US" sz="2400" dirty="0"/>
              <a:t>, 18.20.190, 18.50.020, 18.50.030, 18.50.040, 18.50.050, 18.50.450, 18.50.540, 18.50.550, 18.50.600, 18.80.110 AND 15.12.030</a:t>
            </a:r>
            <a:r>
              <a:rPr lang="en-US" sz="2400" i="1" dirty="0"/>
              <a:t> </a:t>
            </a:r>
            <a:endParaRPr lang="en-US" sz="2400" dirty="0"/>
          </a:p>
          <a:p>
            <a:endParaRPr lang="en-US" dirty="0"/>
          </a:p>
        </p:txBody>
      </p:sp>
      <p:sp>
        <p:nvSpPr>
          <p:cNvPr id="4" name="TextBox 3"/>
          <p:cNvSpPr txBox="1"/>
          <p:nvPr/>
        </p:nvSpPr>
        <p:spPr>
          <a:xfrm>
            <a:off x="1161288" y="4809553"/>
            <a:ext cx="7278624" cy="923330"/>
          </a:xfrm>
          <a:prstGeom prst="rect">
            <a:avLst/>
          </a:prstGeom>
          <a:noFill/>
        </p:spPr>
        <p:txBody>
          <a:bodyPr wrap="square" rtlCol="0">
            <a:spAutoFit/>
          </a:bodyPr>
          <a:lstStyle/>
          <a:p>
            <a:pPr algn="r"/>
            <a:r>
              <a:rPr lang="en-US" dirty="0">
                <a:latin typeface="Trebuchet MS" panose="020B0603020202020204" pitchFamily="34" charset="0"/>
                <a:ea typeface="Times New Roman" panose="02020603050405020304" pitchFamily="18" charset="0"/>
              </a:rPr>
              <a:t>Shoreline Management Act (SMA) </a:t>
            </a:r>
            <a:r>
              <a:rPr lang="en-US" dirty="0">
                <a:solidFill>
                  <a:srgbClr val="000000"/>
                </a:solidFill>
                <a:latin typeface="Trebuchet MS" panose="020B0603020202020204" pitchFamily="34" charset="0"/>
                <a:ea typeface="Times New Roman" panose="02020603050405020304" pitchFamily="18" charset="0"/>
              </a:rPr>
              <a:t>(Chapter 90.58 RCW</a:t>
            </a:r>
            <a:r>
              <a:rPr lang="en-US" dirty="0" smtClean="0">
                <a:solidFill>
                  <a:srgbClr val="000000"/>
                </a:solidFill>
                <a:latin typeface="Trebuchet MS" panose="020B0603020202020204" pitchFamily="34" charset="0"/>
                <a:ea typeface="Times New Roman" panose="02020603050405020304" pitchFamily="18" charset="0"/>
              </a:rPr>
              <a:t>)</a:t>
            </a:r>
            <a:endParaRPr lang="en-US" dirty="0">
              <a:solidFill>
                <a:srgbClr val="000000"/>
              </a:solidFill>
              <a:latin typeface="Trebuchet MS" panose="020B0603020202020204" pitchFamily="34" charset="0"/>
              <a:ea typeface="Times New Roman" panose="02020603050405020304" pitchFamily="18" charset="0"/>
            </a:endParaRPr>
          </a:p>
          <a:p>
            <a:pPr algn="r"/>
            <a:r>
              <a:rPr lang="en-US" dirty="0" smtClean="0">
                <a:solidFill>
                  <a:srgbClr val="000000"/>
                </a:solidFill>
                <a:latin typeface="Trebuchet MS" panose="020B0603020202020204" pitchFamily="34" charset="0"/>
                <a:ea typeface="Times New Roman" panose="02020603050405020304" pitchFamily="18" charset="0"/>
              </a:rPr>
              <a:t>Washington </a:t>
            </a:r>
            <a:r>
              <a:rPr lang="en-US" dirty="0">
                <a:solidFill>
                  <a:srgbClr val="000000"/>
                </a:solidFill>
                <a:latin typeface="Trebuchet MS" panose="020B0603020202020204" pitchFamily="34" charset="0"/>
                <a:ea typeface="Times New Roman" panose="02020603050405020304" pitchFamily="18" charset="0"/>
              </a:rPr>
              <a:t>Administrative Code Chapter 173-96, and 173-97 WAC</a:t>
            </a:r>
          </a:p>
          <a:p>
            <a:endParaRPr lang="en-US" dirty="0"/>
          </a:p>
        </p:txBody>
      </p:sp>
    </p:spTree>
    <p:extLst>
      <p:ext uri="{BB962C8B-B14F-4D97-AF65-F5344CB8AC3E}">
        <p14:creationId xmlns:p14="http://schemas.microsoft.com/office/powerpoint/2010/main" val="36053151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5310" y="445008"/>
            <a:ext cx="9966282" cy="1320800"/>
          </a:xfrm>
        </p:spPr>
        <p:txBody>
          <a:bodyPr/>
          <a:lstStyle/>
          <a:p>
            <a:r>
              <a:rPr lang="en-US" dirty="0" smtClean="0"/>
              <a:t>Ecology: Guidance Checklist and Direction</a:t>
            </a:r>
            <a:endParaRPr lang="en-US" dirty="0"/>
          </a:p>
        </p:txBody>
      </p:sp>
      <p:sp>
        <p:nvSpPr>
          <p:cNvPr id="3" name="Content Placeholder 2"/>
          <p:cNvSpPr>
            <a:spLocks noGrp="1"/>
          </p:cNvSpPr>
          <p:nvPr>
            <p:ph idx="1"/>
          </p:nvPr>
        </p:nvSpPr>
        <p:spPr>
          <a:xfrm>
            <a:off x="339006" y="1545337"/>
            <a:ext cx="11127570" cy="5422391"/>
          </a:xfrm>
        </p:spPr>
        <p:txBody>
          <a:bodyPr>
            <a:normAutofit/>
          </a:bodyPr>
          <a:lstStyle/>
          <a:p>
            <a:pPr>
              <a:buFont typeface="Wingdings" panose="05000000000000000000" pitchFamily="2" charset="2"/>
              <a:buChar char="§"/>
              <a:tabLst>
                <a:tab pos="347663" algn="l"/>
              </a:tabLst>
            </a:pPr>
            <a:r>
              <a:rPr lang="en-US" sz="2400" dirty="0" smtClean="0"/>
              <a:t>Nine changes to comply with new laws, rules or guidance, and</a:t>
            </a:r>
          </a:p>
          <a:p>
            <a:pPr marL="0" indent="0">
              <a:buNone/>
              <a:tabLst>
                <a:tab pos="347663" algn="l"/>
              </a:tabLst>
            </a:pPr>
            <a:endParaRPr lang="en-US" sz="2400" dirty="0"/>
          </a:p>
          <a:p>
            <a:pPr>
              <a:buFont typeface="Wingdings" panose="05000000000000000000" pitchFamily="2" charset="2"/>
              <a:buChar char="§"/>
              <a:tabLst>
                <a:tab pos="347663" algn="l"/>
              </a:tabLst>
            </a:pPr>
            <a:r>
              <a:rPr lang="en-US" sz="2400" dirty="0" smtClean="0"/>
              <a:t>Ordinance </a:t>
            </a:r>
            <a:r>
              <a:rPr lang="en-US" sz="2400" dirty="0"/>
              <a:t>Section </a:t>
            </a:r>
            <a:r>
              <a:rPr lang="en-US" sz="2400" dirty="0" smtClean="0"/>
              <a:t>8:  </a:t>
            </a:r>
            <a:r>
              <a:rPr lang="en-US" sz="2400" dirty="0"/>
              <a:t>SJCC 18.50.540(D</a:t>
            </a:r>
            <a:r>
              <a:rPr lang="en-US" sz="2400" dirty="0" smtClean="0"/>
              <a:t>) residential development.</a:t>
            </a:r>
            <a:endParaRPr lang="en-US" sz="2400" dirty="0"/>
          </a:p>
          <a:p>
            <a:pPr indent="4763">
              <a:buFont typeface="Wingdings" panose="05000000000000000000" pitchFamily="2" charset="2"/>
              <a:buChar char="Ø"/>
              <a:tabLst>
                <a:tab pos="576263" algn="l"/>
              </a:tabLst>
            </a:pPr>
            <a:r>
              <a:rPr lang="en-US" sz="2400" dirty="0" smtClean="0"/>
              <a:t> Codify </a:t>
            </a:r>
            <a:r>
              <a:rPr lang="en-US" sz="2400" dirty="0"/>
              <a:t>p</a:t>
            </a:r>
            <a:r>
              <a:rPr lang="en-US" sz="2400" dirty="0" smtClean="0"/>
              <a:t>olicy about non-water dependent residential </a:t>
            </a:r>
            <a:r>
              <a:rPr lang="en-US" sz="2400" dirty="0"/>
              <a:t>appurtenances. </a:t>
            </a:r>
            <a:endParaRPr lang="en-US" sz="2400" dirty="0" smtClean="0"/>
          </a:p>
          <a:p>
            <a:pPr indent="4763">
              <a:buFont typeface="Wingdings" panose="05000000000000000000" pitchFamily="2" charset="2"/>
              <a:buChar char="Ø"/>
              <a:tabLst>
                <a:tab pos="576263" algn="l"/>
              </a:tabLst>
            </a:pPr>
            <a:r>
              <a:rPr lang="en-US" sz="2400" dirty="0" smtClean="0"/>
              <a:t> Based </a:t>
            </a:r>
            <a:r>
              <a:rPr lang="en-US" sz="2400" dirty="0"/>
              <a:t>on discussions with Ecology:</a:t>
            </a:r>
          </a:p>
          <a:p>
            <a:pPr marL="973138" fontAlgn="base">
              <a:buFont typeface="Arial" panose="020B0604020202020204" pitchFamily="34" charset="0"/>
              <a:buChar char="•"/>
            </a:pPr>
            <a:r>
              <a:rPr lang="en-US" sz="2400" dirty="0" smtClean="0"/>
              <a:t>We prepared a revised, </a:t>
            </a:r>
            <a:r>
              <a:rPr lang="en-US" sz="2400" dirty="0"/>
              <a:t>simplified </a:t>
            </a:r>
            <a:r>
              <a:rPr lang="en-US" sz="2400" dirty="0" smtClean="0"/>
              <a:t>approach to Ord. Section 8, SJCC 18.50.540 D</a:t>
            </a:r>
            <a:r>
              <a:rPr lang="en-US" sz="2400" dirty="0"/>
              <a:t>. Regulations – Normal </a:t>
            </a:r>
            <a:r>
              <a:rPr lang="en-US" sz="2400" dirty="0" smtClean="0"/>
              <a:t> Residential </a:t>
            </a:r>
            <a:r>
              <a:rPr lang="en-US" sz="2400" dirty="0"/>
              <a:t>Appurtenances </a:t>
            </a:r>
            <a:r>
              <a:rPr lang="en-US" sz="2400" u="sng" dirty="0"/>
              <a:t>and Accessory Structures.</a:t>
            </a:r>
            <a:endParaRPr lang="en-US" sz="2400" dirty="0"/>
          </a:p>
          <a:p>
            <a:pPr marL="919163">
              <a:buFont typeface="Arial" panose="020B0604020202020204" pitchFamily="34" charset="0"/>
              <a:buChar char="•"/>
              <a:tabLst>
                <a:tab pos="347663" algn="l"/>
              </a:tabLst>
            </a:pPr>
            <a:r>
              <a:rPr lang="en-US" sz="2400" dirty="0" smtClean="0"/>
              <a:t>Call these residential accessory uses</a:t>
            </a:r>
          </a:p>
          <a:p>
            <a:pPr marL="0" indent="0" fontAlgn="base">
              <a:buNone/>
            </a:pPr>
            <a:r>
              <a:rPr lang="en-US" sz="2400" dirty="0"/>
              <a:t>	</a:t>
            </a:r>
          </a:p>
        </p:txBody>
      </p:sp>
    </p:spTree>
    <p:extLst>
      <p:ext uri="{BB962C8B-B14F-4D97-AF65-F5344CB8AC3E}">
        <p14:creationId xmlns:p14="http://schemas.microsoft.com/office/powerpoint/2010/main" val="28454270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9051882" cy="1320800"/>
          </a:xfrm>
        </p:spPr>
        <p:txBody>
          <a:bodyPr/>
          <a:lstStyle/>
          <a:p>
            <a:r>
              <a:rPr lang="en-US" dirty="0" smtClean="0"/>
              <a:t>Three Issues Identified by Council</a:t>
            </a:r>
            <a:endParaRPr lang="en-US" dirty="0"/>
          </a:p>
        </p:txBody>
      </p:sp>
      <p:sp>
        <p:nvSpPr>
          <p:cNvPr id="3" name="Content Placeholder 2"/>
          <p:cNvSpPr>
            <a:spLocks noGrp="1"/>
          </p:cNvSpPr>
          <p:nvPr>
            <p:ph idx="1"/>
          </p:nvPr>
        </p:nvSpPr>
        <p:spPr>
          <a:xfrm>
            <a:off x="617898" y="1655064"/>
            <a:ext cx="9696534" cy="4937759"/>
          </a:xfrm>
        </p:spPr>
        <p:txBody>
          <a:bodyPr>
            <a:normAutofit lnSpcReduction="10000"/>
          </a:bodyPr>
          <a:lstStyle/>
          <a:p>
            <a:pPr>
              <a:buFont typeface="Wingdings" panose="05000000000000000000" pitchFamily="2" charset="2"/>
              <a:buChar char="§"/>
            </a:pPr>
            <a:r>
              <a:rPr lang="en-US" sz="2400" dirty="0">
                <a:solidFill>
                  <a:schemeClr val="accent4"/>
                </a:solidFill>
              </a:rPr>
              <a:t>I</a:t>
            </a:r>
            <a:r>
              <a:rPr lang="en-US" sz="2400" dirty="0" smtClean="0">
                <a:solidFill>
                  <a:schemeClr val="accent4"/>
                </a:solidFill>
              </a:rPr>
              <a:t>nstitutional uses - Post </a:t>
            </a:r>
            <a:r>
              <a:rPr lang="en-US" sz="2400" dirty="0">
                <a:solidFill>
                  <a:schemeClr val="accent4"/>
                </a:solidFill>
              </a:rPr>
              <a:t>O</a:t>
            </a:r>
            <a:r>
              <a:rPr lang="en-US" sz="2400" dirty="0" smtClean="0">
                <a:solidFill>
                  <a:schemeClr val="accent4"/>
                </a:solidFill>
              </a:rPr>
              <a:t>ffices </a:t>
            </a:r>
          </a:p>
          <a:p>
            <a:pPr marL="284163" indent="-284163">
              <a:buNone/>
              <a:tabLst>
                <a:tab pos="347663" algn="l"/>
              </a:tabLst>
            </a:pPr>
            <a:r>
              <a:rPr lang="en-US" sz="2400" dirty="0"/>
              <a:t> </a:t>
            </a:r>
            <a:r>
              <a:rPr lang="en-US" sz="2400" dirty="0" smtClean="0"/>
              <a:t>  Make institutional land uses match commercial in land use table. Adds water-enjoyment uses and water-related uses to the list.</a:t>
            </a:r>
          </a:p>
          <a:p>
            <a:pPr>
              <a:buFont typeface="Wingdings" panose="05000000000000000000" pitchFamily="2" charset="2"/>
              <a:buChar char="§"/>
              <a:tabLst>
                <a:tab pos="347663" algn="l"/>
              </a:tabLst>
            </a:pPr>
            <a:endParaRPr lang="en-US" sz="1100" dirty="0" smtClean="0"/>
          </a:p>
          <a:p>
            <a:pPr>
              <a:buFont typeface="Wingdings" panose="05000000000000000000" pitchFamily="2" charset="2"/>
              <a:buChar char="§"/>
              <a:tabLst>
                <a:tab pos="347663" algn="l"/>
              </a:tabLst>
            </a:pPr>
            <a:r>
              <a:rPr lang="en-US" sz="2400" dirty="0">
                <a:solidFill>
                  <a:schemeClr val="accent4"/>
                </a:solidFill>
              </a:rPr>
              <a:t>P</a:t>
            </a:r>
            <a:r>
              <a:rPr lang="en-US" sz="2400" dirty="0" smtClean="0">
                <a:solidFill>
                  <a:schemeClr val="accent4"/>
                </a:solidFill>
              </a:rPr>
              <a:t>ublic </a:t>
            </a:r>
            <a:r>
              <a:rPr lang="en-US" sz="2400" dirty="0">
                <a:solidFill>
                  <a:schemeClr val="accent4"/>
                </a:solidFill>
              </a:rPr>
              <a:t>pedestrian trails - Permitting time/expense - </a:t>
            </a:r>
            <a:endParaRPr lang="en-US" sz="2400" dirty="0" smtClean="0">
              <a:solidFill>
                <a:schemeClr val="accent4"/>
              </a:solidFill>
            </a:endParaRPr>
          </a:p>
          <a:p>
            <a:pPr marL="0" indent="0">
              <a:buNone/>
              <a:tabLst>
                <a:tab pos="347663" algn="l"/>
              </a:tabLst>
            </a:pPr>
            <a:r>
              <a:rPr lang="en-US" sz="2400" dirty="0"/>
              <a:t>	</a:t>
            </a:r>
            <a:r>
              <a:rPr lang="en-US" sz="2400" dirty="0" smtClean="0"/>
              <a:t>Allows the DCD director to make decisions on SSD permits. </a:t>
            </a:r>
          </a:p>
          <a:p>
            <a:pPr marL="0" indent="0">
              <a:buNone/>
              <a:tabLst>
                <a:tab pos="347663" algn="l"/>
              </a:tabLst>
            </a:pPr>
            <a:endParaRPr lang="en-US" sz="1600" dirty="0" smtClean="0"/>
          </a:p>
          <a:p>
            <a:pPr>
              <a:buFont typeface="Wingdings" panose="05000000000000000000" pitchFamily="2" charset="2"/>
              <a:buChar char="§"/>
              <a:tabLst>
                <a:tab pos="347663" algn="l"/>
              </a:tabLst>
            </a:pPr>
            <a:r>
              <a:rPr lang="en-US" sz="2400" dirty="0">
                <a:solidFill>
                  <a:schemeClr val="accent4"/>
                </a:solidFill>
              </a:rPr>
              <a:t>E</a:t>
            </a:r>
            <a:r>
              <a:rPr lang="en-US" sz="2400" dirty="0" smtClean="0">
                <a:solidFill>
                  <a:schemeClr val="accent4"/>
                </a:solidFill>
              </a:rPr>
              <a:t>xisting nonconforming barge landing sites. Allow if the use is the same as the historic frequency and cargo types. </a:t>
            </a:r>
          </a:p>
          <a:p>
            <a:pPr marL="0" indent="0">
              <a:buNone/>
              <a:tabLst>
                <a:tab pos="347663" algn="l"/>
              </a:tabLst>
            </a:pPr>
            <a:r>
              <a:rPr lang="en-US" sz="2400" dirty="0"/>
              <a:t> </a:t>
            </a:r>
            <a:r>
              <a:rPr lang="en-US" sz="2400" dirty="0" smtClean="0"/>
              <a:t>   Clarified: does not require a certificate of exemption.</a:t>
            </a:r>
          </a:p>
          <a:p>
            <a:pPr marL="347663" indent="-347663">
              <a:buNone/>
              <a:tabLst>
                <a:tab pos="347663" algn="l"/>
              </a:tabLst>
            </a:pPr>
            <a:r>
              <a:rPr lang="en-US" sz="2400" dirty="0"/>
              <a:t>  </a:t>
            </a:r>
            <a:r>
              <a:rPr lang="en-US" sz="2400" dirty="0" smtClean="0"/>
              <a:t>  </a:t>
            </a:r>
            <a:r>
              <a:rPr lang="en-US" sz="2400" dirty="0" smtClean="0">
                <a:solidFill>
                  <a:srgbClr val="FF0000"/>
                </a:solidFill>
              </a:rPr>
              <a:t>Ecology: Modify definition to add “development” – new ordinance section to amend B definitions in SJCC 18.20.020</a:t>
            </a:r>
          </a:p>
          <a:p>
            <a:pPr>
              <a:tabLst>
                <a:tab pos="347663" algn="l"/>
              </a:tabLst>
            </a:pPr>
            <a:endParaRPr lang="en-US" dirty="0"/>
          </a:p>
        </p:txBody>
      </p:sp>
    </p:spTree>
    <p:extLst>
      <p:ext uri="{BB962C8B-B14F-4D97-AF65-F5344CB8AC3E}">
        <p14:creationId xmlns:p14="http://schemas.microsoft.com/office/powerpoint/2010/main" val="42715699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Summary of Changes by </a:t>
            </a:r>
            <a:r>
              <a:rPr lang="en-US" b="1" dirty="0" smtClean="0"/>
              <a:t>Ordinance Section</a:t>
            </a:r>
            <a:r>
              <a:rPr lang="en-US" dirty="0"/>
              <a:t/>
            </a:r>
            <a:br>
              <a:rPr lang="en-US" dirty="0"/>
            </a:br>
            <a:endParaRPr lang="en-US" dirty="0"/>
          </a:p>
        </p:txBody>
      </p:sp>
      <p:pic>
        <p:nvPicPr>
          <p:cNvPr id="4" name="Content Placeholder 3"/>
          <p:cNvPicPr>
            <a:picLocks noGrp="1" noChangeAspect="1"/>
          </p:cNvPicPr>
          <p:nvPr>
            <p:ph idx="1"/>
          </p:nvPr>
        </p:nvPicPr>
        <p:blipFill>
          <a:blip r:embed="rId2"/>
          <a:stretch>
            <a:fillRect/>
          </a:stretch>
        </p:blipFill>
        <p:spPr>
          <a:xfrm>
            <a:off x="350903" y="2569464"/>
            <a:ext cx="9560116" cy="2084832"/>
          </a:xfrm>
          <a:prstGeom prst="rect">
            <a:avLst/>
          </a:prstGeom>
        </p:spPr>
      </p:pic>
    </p:spTree>
    <p:extLst>
      <p:ext uri="{BB962C8B-B14F-4D97-AF65-F5344CB8AC3E}">
        <p14:creationId xmlns:p14="http://schemas.microsoft.com/office/powerpoint/2010/main" val="35788791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Ordinance Section 1</a:t>
            </a:r>
            <a:br>
              <a:rPr lang="en-US" b="1" dirty="0" smtClean="0"/>
            </a:br>
            <a:r>
              <a:rPr lang="en-US" b="1" dirty="0"/>
              <a:t>SJCC 18.20.140 “N” </a:t>
            </a:r>
            <a:r>
              <a:rPr lang="en-US" b="1" dirty="0" smtClean="0"/>
              <a:t>Definitions</a:t>
            </a:r>
            <a:r>
              <a:rPr lang="en-US" dirty="0"/>
              <a:t/>
            </a:r>
            <a:br>
              <a:rPr lang="en-US" dirty="0"/>
            </a:br>
            <a:endParaRPr lang="en-US" dirty="0"/>
          </a:p>
        </p:txBody>
      </p:sp>
      <p:sp>
        <p:nvSpPr>
          <p:cNvPr id="3" name="Content Placeholder 2"/>
          <p:cNvSpPr>
            <a:spLocks noGrp="1"/>
          </p:cNvSpPr>
          <p:nvPr>
            <p:ph idx="1"/>
          </p:nvPr>
        </p:nvSpPr>
        <p:spPr>
          <a:xfrm>
            <a:off x="677334" y="1930400"/>
            <a:ext cx="9189042" cy="3880773"/>
          </a:xfrm>
        </p:spPr>
        <p:txBody>
          <a:bodyPr>
            <a:noAutofit/>
          </a:bodyPr>
          <a:lstStyle/>
          <a:p>
            <a:pPr>
              <a:buFont typeface="Wingdings" panose="05000000000000000000" pitchFamily="2" charset="2"/>
              <a:buChar char="§"/>
            </a:pPr>
            <a:r>
              <a:rPr lang="en-US" sz="2400" dirty="0" smtClean="0"/>
              <a:t>Updates </a:t>
            </a:r>
            <a:r>
              <a:rPr lang="en-US" sz="2400" dirty="0"/>
              <a:t>the definition of normal residential appurtenance</a:t>
            </a:r>
            <a:r>
              <a:rPr lang="en-US" sz="2400" dirty="0" smtClean="0"/>
              <a:t>.</a:t>
            </a:r>
          </a:p>
          <a:p>
            <a:pPr marL="0" indent="0">
              <a:buNone/>
            </a:pPr>
            <a:endParaRPr lang="en-US" sz="2000" dirty="0" smtClean="0"/>
          </a:p>
          <a:p>
            <a:pPr>
              <a:buFont typeface="Wingdings" panose="05000000000000000000" pitchFamily="2" charset="2"/>
              <a:buChar char="§"/>
            </a:pPr>
            <a:r>
              <a:rPr lang="en-US" sz="2400" strike="sngStrike" dirty="0" smtClean="0">
                <a:solidFill>
                  <a:srgbClr val="FF0000"/>
                </a:solidFill>
              </a:rPr>
              <a:t>Proposed </a:t>
            </a:r>
            <a:r>
              <a:rPr lang="en-US" sz="2400" strike="sngStrike" dirty="0">
                <a:solidFill>
                  <a:srgbClr val="FF0000"/>
                </a:solidFill>
              </a:rPr>
              <a:t>changes include deletion of the term “patio” and replacing it with alternative </a:t>
            </a:r>
            <a:r>
              <a:rPr lang="en-US" sz="2400" strike="sngStrike" dirty="0" smtClean="0">
                <a:solidFill>
                  <a:srgbClr val="FF0000"/>
                </a:solidFill>
              </a:rPr>
              <a:t>language.</a:t>
            </a:r>
          </a:p>
          <a:p>
            <a:pPr marL="0" indent="0">
              <a:buNone/>
            </a:pPr>
            <a:endParaRPr lang="en-US" sz="1050" dirty="0" smtClean="0"/>
          </a:p>
          <a:p>
            <a:pPr>
              <a:buFont typeface="Wingdings" panose="05000000000000000000" pitchFamily="2" charset="2"/>
              <a:buChar char="§"/>
            </a:pPr>
            <a:r>
              <a:rPr lang="en-US" sz="2400" dirty="0" smtClean="0"/>
              <a:t>Clarifies the </a:t>
            </a:r>
            <a:r>
              <a:rPr lang="en-US" sz="2400" dirty="0"/>
              <a:t>allowance for the sequence of construction on stairways to beaches on residential </a:t>
            </a:r>
            <a:r>
              <a:rPr lang="en-US" sz="2400" dirty="0" smtClean="0"/>
              <a:t>property.</a:t>
            </a:r>
          </a:p>
          <a:p>
            <a:pPr marL="0" indent="0">
              <a:buNone/>
            </a:pPr>
            <a:endParaRPr lang="en-US" sz="1100" dirty="0" smtClean="0"/>
          </a:p>
          <a:p>
            <a:pPr>
              <a:buFont typeface="Wingdings" panose="05000000000000000000" pitchFamily="2" charset="2"/>
              <a:buChar char="§"/>
            </a:pPr>
            <a:r>
              <a:rPr lang="en-US" sz="2400" strike="sngStrike" dirty="0" smtClean="0">
                <a:solidFill>
                  <a:srgbClr val="FF0000"/>
                </a:solidFill>
              </a:rPr>
              <a:t>Allows </a:t>
            </a:r>
            <a:r>
              <a:rPr lang="en-US" sz="2400" strike="sngStrike" dirty="0">
                <a:solidFill>
                  <a:srgbClr val="FF0000"/>
                </a:solidFill>
              </a:rPr>
              <a:t>“other” normal residential appurtenances to be approved by the DCD director.</a:t>
            </a:r>
            <a:endParaRPr lang="en-US" sz="2400" b="1" u="sng" strike="sngStrike" dirty="0">
              <a:solidFill>
                <a:srgbClr val="FF0000"/>
              </a:solidFill>
            </a:endParaRPr>
          </a:p>
          <a:p>
            <a:endParaRPr lang="en-US" sz="2400" dirty="0"/>
          </a:p>
        </p:txBody>
      </p:sp>
      <p:sp>
        <p:nvSpPr>
          <p:cNvPr id="4" name="TextBox 3"/>
          <p:cNvSpPr txBox="1"/>
          <p:nvPr/>
        </p:nvSpPr>
        <p:spPr>
          <a:xfrm>
            <a:off x="9756648" y="6144768"/>
            <a:ext cx="1874520" cy="369332"/>
          </a:xfrm>
          <a:prstGeom prst="rect">
            <a:avLst/>
          </a:prstGeom>
          <a:noFill/>
        </p:spPr>
        <p:txBody>
          <a:bodyPr wrap="square" rtlCol="0">
            <a:spAutoFit/>
          </a:bodyPr>
          <a:lstStyle/>
          <a:p>
            <a:r>
              <a:rPr lang="en-US" dirty="0" smtClean="0">
                <a:solidFill>
                  <a:schemeClr val="bg1"/>
                </a:solidFill>
              </a:rPr>
              <a:t>Ord. Page 5</a:t>
            </a:r>
            <a:endParaRPr lang="en-US" dirty="0">
              <a:solidFill>
                <a:schemeClr val="bg1"/>
              </a:solidFill>
            </a:endParaRPr>
          </a:p>
        </p:txBody>
      </p:sp>
    </p:spTree>
    <p:extLst>
      <p:ext uri="{BB962C8B-B14F-4D97-AF65-F5344CB8AC3E}">
        <p14:creationId xmlns:p14="http://schemas.microsoft.com/office/powerpoint/2010/main" val="31307759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Ordinance Section 1</a:t>
            </a:r>
            <a:br>
              <a:rPr lang="en-US" b="1" dirty="0" smtClean="0"/>
            </a:br>
            <a:r>
              <a:rPr lang="en-US" b="1" dirty="0"/>
              <a:t>SJCC 18.20.140 “N” </a:t>
            </a:r>
            <a:r>
              <a:rPr lang="en-US" b="1" dirty="0" smtClean="0"/>
              <a:t>Definitions</a:t>
            </a:r>
            <a:r>
              <a:rPr lang="en-US" dirty="0"/>
              <a:t/>
            </a:r>
            <a:br>
              <a:rPr lang="en-US" dirty="0"/>
            </a:br>
            <a:endParaRPr lang="en-US" dirty="0"/>
          </a:p>
        </p:txBody>
      </p:sp>
      <p:sp>
        <p:nvSpPr>
          <p:cNvPr id="3" name="Content Placeholder 2"/>
          <p:cNvSpPr>
            <a:spLocks noGrp="1"/>
          </p:cNvSpPr>
          <p:nvPr>
            <p:ph idx="1"/>
          </p:nvPr>
        </p:nvSpPr>
        <p:spPr>
          <a:xfrm>
            <a:off x="677334" y="1930400"/>
            <a:ext cx="9189042" cy="3880773"/>
          </a:xfrm>
        </p:spPr>
        <p:txBody>
          <a:bodyPr>
            <a:noAutofit/>
          </a:bodyPr>
          <a:lstStyle/>
          <a:p>
            <a:pPr fontAlgn="base"/>
            <a:r>
              <a:rPr lang="en-US" dirty="0"/>
              <a:t>“Normal residential appurtenance, shoreline” means a structure or development that is necessarily connected to the use and enjoyment of a single-family residence and which is expressly defined in WAC </a:t>
            </a:r>
            <a:r>
              <a:rPr lang="en-US" u="sng" dirty="0">
                <a:hlinkClick r:id="rId2"/>
              </a:rPr>
              <a:t>173-27-040</a:t>
            </a:r>
            <a:r>
              <a:rPr lang="en-US" dirty="0"/>
              <a:t> and in Chapter </a:t>
            </a:r>
            <a:r>
              <a:rPr lang="en-US" u="sng" dirty="0">
                <a:hlinkClick r:id="rId3"/>
              </a:rPr>
              <a:t>18.50</a:t>
            </a:r>
            <a:r>
              <a:rPr lang="en-US" dirty="0"/>
              <a:t> SJCC, for purposes of exemption from shoreline substantial development permit requirements in accordance with WAC </a:t>
            </a:r>
            <a:r>
              <a:rPr lang="en-US" u="sng" dirty="0">
                <a:hlinkClick r:id="rId2"/>
              </a:rPr>
              <a:t>173-27-040</a:t>
            </a:r>
            <a:r>
              <a:rPr lang="en-US" dirty="0"/>
              <a:t>(g). Structures and activities considered normal residential appurtenances include accessory dwelling units </a:t>
            </a:r>
            <a:r>
              <a:rPr lang="en-US" strike="sngStrike" dirty="0"/>
              <a:t>or </a:t>
            </a:r>
            <a:r>
              <a:rPr lang="en-US" strike="sngStrike" dirty="0">
                <a:solidFill>
                  <a:srgbClr val="FF0000"/>
                </a:solidFill>
              </a:rPr>
              <a:t>other detached residential structures </a:t>
            </a:r>
            <a:r>
              <a:rPr lang="en-US" u="sng" strike="sngStrike" dirty="0">
                <a:solidFill>
                  <a:srgbClr val="FF0000"/>
                </a:solidFill>
              </a:rPr>
              <a:t>approved by the director</a:t>
            </a:r>
            <a:r>
              <a:rPr lang="en-US" dirty="0">
                <a:solidFill>
                  <a:srgbClr val="FF0000"/>
                </a:solidFill>
              </a:rPr>
              <a:t>, </a:t>
            </a:r>
            <a:r>
              <a:rPr lang="en-US" dirty="0"/>
              <a:t>garages, sheds, decks </a:t>
            </a:r>
            <a:r>
              <a:rPr lang="en-US" u="sng" dirty="0">
                <a:solidFill>
                  <a:srgbClr val="FF0000"/>
                </a:solidFill>
              </a:rPr>
              <a:t>and patios </a:t>
            </a:r>
            <a:r>
              <a:rPr lang="en-US" dirty="0"/>
              <a:t>attached to primary structures, private pedestrian pathways, stairways to access shorelines </a:t>
            </a:r>
            <a:r>
              <a:rPr lang="en-US" u="sng" dirty="0"/>
              <a:t>including those constructed prior to the construction of a residence on lots intended for single-family development</a:t>
            </a:r>
            <a:r>
              <a:rPr lang="en-US" dirty="0"/>
              <a:t>, ramps,</a:t>
            </a:r>
            <a:r>
              <a:rPr lang="en-US" dirty="0">
                <a:solidFill>
                  <a:srgbClr val="FF0000"/>
                </a:solidFill>
              </a:rPr>
              <a:t> </a:t>
            </a:r>
            <a:r>
              <a:rPr lang="en-US" strike="sngStrike" dirty="0">
                <a:solidFill>
                  <a:srgbClr val="FF0000"/>
                </a:solidFill>
              </a:rPr>
              <a:t>patios</a:t>
            </a:r>
            <a:r>
              <a:rPr lang="en-US" dirty="0">
                <a:solidFill>
                  <a:srgbClr val="FF0000"/>
                </a:solidFill>
              </a:rPr>
              <a:t> </a:t>
            </a:r>
            <a:r>
              <a:rPr lang="en-US" u="sng" strike="sngStrike" dirty="0">
                <a:solidFill>
                  <a:srgbClr val="FF0000"/>
                </a:solidFill>
              </a:rPr>
              <a:t>paved areas or areas assembled with solid materials such as an assembly of pavers attached to a home</a:t>
            </a:r>
            <a:r>
              <a:rPr lang="en-US" dirty="0"/>
              <a:t>, fences, driveways, utilities, on-site sewage disposal systems, antennas, solar arrays, wind power generators serving a single structure, satellite dishes, boat houses landward of the primary residential structure served by marine railways that require a substantial development permit, official registered historic structures, and grading which does not exceed 250 cubic yards and which does not involve placement of fill in any wetland or waterward of the OHWM.</a:t>
            </a:r>
          </a:p>
          <a:p>
            <a:endParaRPr lang="en-US" sz="2400" dirty="0"/>
          </a:p>
        </p:txBody>
      </p:sp>
      <p:sp>
        <p:nvSpPr>
          <p:cNvPr id="4" name="TextBox 3"/>
          <p:cNvSpPr txBox="1"/>
          <p:nvPr/>
        </p:nvSpPr>
        <p:spPr>
          <a:xfrm>
            <a:off x="9756648" y="6144768"/>
            <a:ext cx="1874520" cy="369332"/>
          </a:xfrm>
          <a:prstGeom prst="rect">
            <a:avLst/>
          </a:prstGeom>
          <a:noFill/>
        </p:spPr>
        <p:txBody>
          <a:bodyPr wrap="square" rtlCol="0">
            <a:spAutoFit/>
          </a:bodyPr>
          <a:lstStyle/>
          <a:p>
            <a:r>
              <a:rPr lang="en-US" dirty="0" smtClean="0">
                <a:solidFill>
                  <a:schemeClr val="bg1"/>
                </a:solidFill>
              </a:rPr>
              <a:t>Ord. Page 5</a:t>
            </a:r>
            <a:endParaRPr lang="en-US" dirty="0">
              <a:solidFill>
                <a:schemeClr val="bg1"/>
              </a:solidFill>
            </a:endParaRPr>
          </a:p>
        </p:txBody>
      </p:sp>
    </p:spTree>
    <p:extLst>
      <p:ext uri="{BB962C8B-B14F-4D97-AF65-F5344CB8AC3E}">
        <p14:creationId xmlns:p14="http://schemas.microsoft.com/office/powerpoint/2010/main" val="84677594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822</TotalTime>
  <Words>1557</Words>
  <Application>Microsoft Office PowerPoint</Application>
  <PresentationFormat>Widescreen</PresentationFormat>
  <Paragraphs>222</Paragraphs>
  <Slides>30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30</vt:i4>
      </vt:variant>
    </vt:vector>
  </HeadingPairs>
  <TitlesOfParts>
    <vt:vector size="37" baseType="lpstr">
      <vt:lpstr>Arial</vt:lpstr>
      <vt:lpstr>Calibri</vt:lpstr>
      <vt:lpstr>Times New Roman</vt:lpstr>
      <vt:lpstr>Trebuchet MS</vt:lpstr>
      <vt:lpstr>Wingdings</vt:lpstr>
      <vt:lpstr>Wingdings 3</vt:lpstr>
      <vt:lpstr>Facet</vt:lpstr>
      <vt:lpstr>San Juan County Shoreline Master Program  Periodic Update Briefing: Draft Ordinance</vt:lpstr>
      <vt:lpstr>Mandatory Update SJC Comprehensive Plan Element 3 Shoreline Master Program and Shoreline Regulations.</vt:lpstr>
      <vt:lpstr>Status and Tentative Schedule </vt:lpstr>
      <vt:lpstr>ORDINANCE TO UPDATE THE SHORELINE MASTER PROGRAM REGULATIONS </vt:lpstr>
      <vt:lpstr>Ecology: Guidance Checklist and Direction</vt:lpstr>
      <vt:lpstr>Three Issues Identified by Council</vt:lpstr>
      <vt:lpstr>Summary of Changes by Ordinance Section </vt:lpstr>
      <vt:lpstr>Ordinance Section 1 SJCC 18.20.140 “N” Definitions </vt:lpstr>
      <vt:lpstr>Ordinance Section 1 SJCC 18.20.140 “N” Definitions </vt:lpstr>
      <vt:lpstr>Ordinance Sections 2 and 3  SJCC 18.20.190 “S” definitions SJCC 18.50.020 General</vt:lpstr>
      <vt:lpstr>Ordinance Section 4 SJCC 18.50.030 General applicability</vt:lpstr>
      <vt:lpstr>Ordinance Section 4 SJCC 18.50.030 General applicability</vt:lpstr>
      <vt:lpstr>Section 5: SJCC 18.50.040 Exemptions from SSDs - General requirements</vt:lpstr>
      <vt:lpstr>Section 5: SJCC 18.50.040  Exemptions from SSDs - General requirements</vt:lpstr>
      <vt:lpstr>Section 6: SJCC 18.50.050  Exemptions from SSD requirements – Normal residential appurtenances</vt:lpstr>
      <vt:lpstr>Section 6: SJCC 18.50.050   Barge Landing Sites</vt:lpstr>
      <vt:lpstr>Section 7:  Amends SJCC 18.50.450 Forest Practices </vt:lpstr>
      <vt:lpstr>Section 8: SJCC 18.50.540(D)  Residential development  </vt:lpstr>
      <vt:lpstr>Section 8: SJCC 18.50.540(D)  Residential development  </vt:lpstr>
      <vt:lpstr>Section 8: SJCC 18.50.540  Residential development  </vt:lpstr>
      <vt:lpstr>Section 8: SJCC 18.50.540 Residential development  New proposal: simplified  </vt:lpstr>
      <vt:lpstr>Section 8: SJCC 18.50.540 Residential development  </vt:lpstr>
      <vt:lpstr>Section 9: SJCC18.50.550  Transportation facilities and parking </vt:lpstr>
      <vt:lpstr>Section 10: SJCC 18.50.600  Shoreline developments, uses, structures &amp;  activities by designation </vt:lpstr>
      <vt:lpstr>Section 11:  SJCC18.80.110(G) and (H)  Shoreline pre-application meetings, exemption procedures, and vesting</vt:lpstr>
      <vt:lpstr>Section 12:  SJCC 15.12.030 Definitions. </vt:lpstr>
      <vt:lpstr>Sections 13 and 14</vt:lpstr>
      <vt:lpstr>Project website: </vt:lpstr>
      <vt:lpstr>How to Obtain Notices and Comment</vt:lpstr>
      <vt:lpstr>Questions?</vt:lpstr>
    </vt:vector>
  </TitlesOfParts>
  <Company>San Juan County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Shoreline Master Program Periodic Update</dc:title>
  <dc:creator>Linda Ann Kuller</dc:creator>
  <cp:lastModifiedBy>Linda Ann Kuller</cp:lastModifiedBy>
  <cp:revision>107</cp:revision>
  <cp:lastPrinted>2020-01-21T18:26:42Z</cp:lastPrinted>
  <dcterms:created xsi:type="dcterms:W3CDTF">2019-11-08T22:20:02Z</dcterms:created>
  <dcterms:modified xsi:type="dcterms:W3CDTF">2020-01-21T18:26:53Z</dcterms:modified>
</cp:coreProperties>
</file>