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1" r:id="rId2"/>
    <p:sldId id="2489" r:id="rId3"/>
    <p:sldId id="2573" r:id="rId4"/>
    <p:sldId id="2574" r:id="rId5"/>
    <p:sldId id="2575" r:id="rId6"/>
    <p:sldId id="2576" r:id="rId7"/>
    <p:sldId id="2577" r:id="rId8"/>
    <p:sldId id="2578" r:id="rId9"/>
    <p:sldId id="2579" r:id="rId10"/>
    <p:sldId id="2580" r:id="rId11"/>
    <p:sldId id="2582" r:id="rId12"/>
    <p:sldId id="2570" r:id="rId13"/>
    <p:sldId id="2487" r:id="rId14"/>
    <p:sldId id="2572" r:id="rId15"/>
    <p:sldId id="2584" r:id="rId16"/>
    <p:sldId id="2585" r:id="rId17"/>
    <p:sldId id="2586" r:id="rId18"/>
    <p:sldId id="2583" r:id="rId19"/>
    <p:sldId id="2587" r:id="rId20"/>
    <p:sldId id="2588" r:id="rId21"/>
    <p:sldId id="2589"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a:srgbClr val="E1D9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4660"/>
  </p:normalViewPr>
  <p:slideViewPr>
    <p:cSldViewPr snapToGrid="0">
      <p:cViewPr>
        <p:scale>
          <a:sx n="100" d="100"/>
          <a:sy n="100" d="100"/>
        </p:scale>
        <p:origin x="38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4:44.07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6:53.150"/>
    </inkml:context>
    <inkml:brush xml:id="br0">
      <inkml:brushProperty name="width" value="0.1" units="cm"/>
      <inkml:brushProperty name="height" value="0.1" units="cm"/>
      <inkml:brushProperty name="color" value="#E71224"/>
      <inkml:brushProperty name="ignorePressure" value="1"/>
    </inkml:brush>
  </inkml:definitions>
  <inkml:trace contextRef="#ctx0" brushRef="#br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6:54.22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6:55.207"/>
    </inkml:context>
    <inkml:brush xml:id="br0">
      <inkml:brushProperty name="width" value="0.1" units="cm"/>
      <inkml:brushProperty name="height" value="0.1" units="cm"/>
      <inkml:brushProperty name="color" value="#E71224"/>
      <inkml:brushProperty name="ignorePressure" value="1"/>
    </inkml:brush>
  </inkml:definitions>
  <inkml:trace contextRef="#ctx0" brushRef="#br0">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6:56.822"/>
    </inkml:context>
    <inkml:brush xml:id="br0">
      <inkml:brushProperty name="width" value="0.1" units="cm"/>
      <inkml:brushProperty name="height" value="0.1" units="cm"/>
      <inkml:brushProperty name="color" value="#E71224"/>
      <inkml:brushProperty name="ignorePressure" value="1"/>
    </inkml:brush>
  </inkml:definitions>
  <inkml:trace contextRef="#ctx0" brushRef="#br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6:58.407"/>
    </inkml:context>
    <inkml:brush xml:id="br0">
      <inkml:brushProperty name="width" value="0.1" units="cm"/>
      <inkml:brushProperty name="height" value="0.1" units="cm"/>
      <inkml:brushProperty name="color" value="#E71224"/>
      <inkml:brushProperty name="ignorePressure" value="1"/>
    </inkml:brush>
  </inkml:definitions>
  <inkml:trace contextRef="#ctx0" brushRef="#br0">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7:01.391"/>
    </inkml:context>
    <inkml:brush xml:id="br0">
      <inkml:brushProperty name="width" value="0.1" units="cm"/>
      <inkml:brushProperty name="height" value="0.1"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5:01.842"/>
    </inkml:context>
    <inkml:brush xml:id="br0">
      <inkml:brushProperty name="width" value="0.1" units="cm"/>
      <inkml:brushProperty name="height" value="0.1" units="cm"/>
      <inkml:brushProperty name="color" value="#E71224"/>
      <inkml:brushProperty name="ignorePressure" value="1"/>
    </inkml:brush>
  </inkml:definitions>
  <inkml:trace contextRef="#ctx0" brushRef="#br0">64 83,'0'1,"0"0,0 0,0 0,0 0,0-1,0 1,0 0,-1 0,1-1,0 1,-1 0,1 0,0-1,-1 1,1 0,-1-1,1 1,-1 0,1-1,-1 1,0-1,1 1,-1-1,0 1,1-1,-1 1,0-1,0 0,1 1,-1-1,0 0,0 0,0 0,1 0,-1 1,0-1,0 0,0 0,0-1,1 1,-1 0,0 0,0 0,0 0,1-1,-1 1,0 0,0-1,0 0,0 1,0-1,0 1,1-1,-1 1,0-1,1 0,-1 1,0-1,1 0,-1 0,1 1,-1-1,1 0,-1 0,1 0,0 0,-1 0,1 0,0 0,0 0,0 1,-1-1,1 0,0 0,0 0,1 0,-1 0,0 0,0 0,0 0,1 0,-1 0,0 0,1 0,-1 1,1-1,-1 0,1 0,-1 0,1 1,-1-1,1 0,0 1,0-1,-1 0,1 1,0-1,0 0,1-1,0 0,1 1,-1-1,0 0,1 1,-1-1,1 1,-1-1,1 1,0 0,-1 0,1 1,0-1,0 0,0 1,-2 0,0 0,-1 0,1 0,0 0,-1 0,1 0,0 0,-1 1,1-1,-1 0,1 0,0 1,-1-1,1 0,-1 1,1-1,-1 0,1 1,-1-1,1 1,-1-1,0 1,1-1,-1 1,1 0,-1 0,1 1,-1 0,0-1,0 1,1-1,-1 1,0 0,0 0,0-1,-1 1,1 0,0-1,-1 1,1-1,-1 1,0 0,-1 0,1 0,-1 0,1 0,-1 0,0 0,0 0,0-1,0 1,0-1,0 1,0-1,-1 0,1 0,0 0,-1 0,1-1,-1 1,-1 0,2-1,0 1,1 0,-1-1,0 1,0-1,1 0,-1 0,0 0,0 0,0 0,0 0,1 0,-1 0,0-1,0 1,0-1,1 1,-1-1,0 0,1 0,-1 0,1 0,-1 0,1 0,-1 0,1 0,-1-1,5-29,0 11,-3 18,1 0,-1 0,1 0,0 0,-1 0,1 0,0 0,0 0,1 0,-1 0,0 1,1-1,-1 0,0 1,1-1,0 1,-1-1,1 1,0 0,1-1,-2 2,0-1,-1 1,1-1,0 1,-1-1,1 1,0-1,0 1,-1 0,1-1,0 1,0 0,0 0,-1 0,1 0,0 0,0 0,0 0,0 0,-1 0,1 0,0 0,0 0,0 1,-1-1,1 0,0 1,0-1,-1 0,1 1,0-1,0 1,-1-1,1 1,-1-1,1 1,0 0,-1-1,1 1,-1 0,0-1,1 1,-1 0,0 0,1-1,-1 1,0 0,0 0,1 0,-1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5:52.976"/>
    </inkml:context>
    <inkml:brush xml:id="br0">
      <inkml:brushProperty name="width" value="0.1" units="cm"/>
      <inkml:brushProperty name="height" value="0.1" units="cm"/>
      <inkml:brushProperty name="color" value="#E71224"/>
      <inkml:brushProperty name="ignorePressure" value="1"/>
    </inkml:brush>
  </inkml:definitions>
  <inkml:trace contextRef="#ctx0" brushRef="#br0">52 48,'0'1,"0"-1,0 1,1-1,-1 1,0-1,0 1,0-1,0 1,0-1,0 1,0-1,0 1,0-1,0 1,0-1,0 1,0-1,0 1,-1-1,1 1,0-1,0 0,0 1,-1-1,1 1,0-1,-1 1,1-1,0 0,-1 1,1-1,-1 0,1 1,0-1,-1 0,1 0,-1 1,1-1,-1 0,1 0,-1 0,1 0,-1 0,1 0,-1 1,1-1,-1 0,1 0,-1-1,1 1,-1 0,1 0,-1 0,1 0,-1 0,0-1,0 0,0 0,0 0,0 0,0 1,1-1,-1-1,0 1,0 0,1 0,-1 0,1 0,-1 0,1-1,-1 1,1 0,0 0,0-1,-1 1,1 0,0 0,0-1,0 1,1-1,-1 1,0 0,0-1,1 1,-1 0,1 0,-1 0,1 0,-1 0,1 0,0 0,-1 0,1 0,0 0,0 0,0 0,0 1,0-1,0 0,0 0,0 1,0-1,0 1,0-1,0 1,0 0,0-1,1 1,-1 0,0 0,0 0,0-1,1 1,-1 1,0-1,0 0,0 0,0 0,0 0,0 0,0 0,0 1,0-1,0 0,0 1,-1-1,1 1,0-1,0 1,0-1,-1 1,1-1,0 1,0 0,-1-1,1 1,-1 0,1 0,-1-1,1 1,-1 0,1 0,-1 0,0 0,1 0,-1 0,0 0,0 0,0 0,0-1,0 1,0 0,0 0,0 0,0 0,0 0,0 0,-1 0,1 0,0 0,-2 3,1 0,-1-1,0 1,1-1,-1 1,-1-1,1 0,-1 0,1 0,-3 2,4-4,0 0,0 0,0 0,1 0,-1-1,0 1,0 0,0-1,-1 1,1-1,0 1,0-1,0 1,0-1,0 0,-1 0,1 0,0 1,0-1,0 0,0 0,-1-1,1 1,0 0,0 0,0-1,-1 1,1 0,0-1,0 1,0-1,0 1,0-1,0 0,0 0,0 1,0-2,-1 0,1 0,0 0,0 0,0-1,0 1,0 0,1-1,-1 1,1 0,0-1,-1 1,1-1,0 1,0-1,1 1,-1 0,0-1,1 1,0-1,-1 1,1 0,0 0,0-1,0 1,1 0,-1 0,0 0,1 0,-1 0,1 0,0 1,-1-1,1 1,0-1,0 1,0-1,0 1,1 0,-1 0,2-1,23 3,-21-1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4:50.446"/>
    </inkml:context>
    <inkml:brush xml:id="br0">
      <inkml:brushProperty name="width" value="0.1" units="cm"/>
      <inkml:brushProperty name="height" value="0.1" units="cm"/>
      <inkml:brushProperty name="color" value="#E71224"/>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4:51.319"/>
    </inkml:context>
    <inkml:brush xml:id="br0">
      <inkml:brushProperty name="width" value="0.1" units="cm"/>
      <inkml:brushProperty name="height" value="0.1" units="cm"/>
      <inkml:brushProperty name="color" value="#E71224"/>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6:22.590"/>
    </inkml:context>
    <inkml:brush xml:id="br0">
      <inkml:brushProperty name="width" value="0.1" units="cm"/>
      <inkml:brushProperty name="height" value="0.1" units="cm"/>
      <inkml:brushProperty name="color" value="#E71224"/>
      <inkml:brushProperty name="ignorePressure" value="1"/>
    </inkml:brush>
  </inkml:definitions>
  <inkml:trace contextRef="#ctx0" brushRef="#br0">121 67,'-2'-5,"-1"0,0 1,0-1,0 1,-1 0,0 0,1 0,-5-2,6 4,0 1,0 0,-1 0,1 0,-1 1,1-1,-1 1,1-1,-1 1,1 0,-1 0,1 0,-1 0,1 0,-1 0,1 1,-1 0,1-1,-1 1,1 0,0 0,-1 0,1 0,0 1,0-1,0 0,0 1,0 0,0-1,0 1,1 0,-1 0,0 0,1 0,0 1,-1-1,1 0,0 0,0 1,0-1,1 1,-1-1,1 1,-1-1,1 1,0-1,0 1,0-1,0 1,0-1,1 1,-1-1,1 1,-1-1,2 2,4 1,0-1,1 0,0 0,0-1,0 0,0 0,0-1,1 1,0-1,-5-1,1 0,0 0,0-1,0 1,1 0,-1-1,0 0,0 0,1-1,-1 1,0-1,4-1,-6 2,-1 0,0-1,1 1,-1-1,0 1,0-1,1 0,-1 1,0-1,0 0,0 0,0 0,0 0,0 0,0 0,0 0,0 0,-1-1,1 1,0 0,-1 0,1-1,-1 1,1 0,-1-1,0 1,1 0,-1-1,0 1,0-1,0 1,0 0,0-1,-1 1,1 0,0-1,-3-20,3 20,0 0,0 0,0 0,-1-1,1 1,0 0,-1 0,0 0,1 0,-1 0,0 0,0 0,0 0,0 0,-1 0,1 1,0-1,-1 0,1 1,-1-1,0 1,0-1,1 1,-1 0,0 0,0 0,0 0,-1 0,-3-2,0-1,0 2,-1-1,1 1,-1 0,1 0,-2 0,6 2,0 0,-1 0,1 0,0 0,-1 1,1-1,0 1,-1-1,1 1,0 0,0-1,0 1,0 0,0 1,0-1,0 0,0 1,0-1,0 1,1-1,-1 1,1 0,-2 1,1 0,0 0,0 1,0-1,0 1,1 0,0-1,-1 1,1 0,1 0,-1-1,0 1,1 0,0 0,0 0,0 0,0 0,1 0,0 0,0 0,0-1,0 1,0 0,1-1,-1 1,1-1,0 1,0-1,0 0,1 1,0-1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6:32.751"/>
    </inkml:context>
    <inkml:brush xml:id="br0">
      <inkml:brushProperty name="width" value="0.1" units="cm"/>
      <inkml:brushProperty name="height" value="0.1" units="cm"/>
      <inkml:brushProperty name="color" value="#E71224"/>
      <inkml:brushProperty name="ignorePressure" value="1"/>
    </inkml:brush>
  </inkml:definitions>
  <inkml:trace contextRef="#ctx0" brushRef="#br0">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6:41.271"/>
    </inkml:context>
    <inkml:brush xml:id="br0">
      <inkml:brushProperty name="width" value="0.1" units="cm"/>
      <inkml:brushProperty name="height" value="0.1" units="cm"/>
      <inkml:brushProperty name="color" value="#E71224"/>
      <inkml:brushProperty name="ignorePressure" value="1"/>
    </inkml:brush>
  </inkml:definitions>
  <inkml:trace contextRef="#ctx0" brushRef="#br0">57 1,'-3'-1,"1"1,-1 0,1 0,0 1,-1-1,1 0,-1 1,1 0,-1-1,1 1,0 0,-1 0,1 1,0-1,0 0,0 1,0-1,0 1,0-1,0 1,0 1,1-1,0 1,0-1,0 0,0 0,1 1,-1-1,1 0,0 1,0-1,0 0,0 1,0-1,0 1,0-1,1 0,-1 1,1-1,0 0,0 0,0 1,0-1,0 0,1 0,-1 0,0 0,0-1,1 1,-1 0,1-1,0 0,-1 1,1-1,0 0,0 0,0 0,0 0,0 0,0 0,0-1,0 1,0-1,0 1,0-1,0 0,1 0,-1 0,0 0,0 0,0 0,2-1,-2 1,0 0,0 0,0-1,-1 1,1-1,0 1,0-1,0 0,-1 0,1 1,0-1,-1 0,1-1,-1 1,1 0,-1 0,0-1,1 1,-1-1,0 1,0-1,0 1,0-1,0 0,0 1,-1-1,1 0,0 0,-1 0,1-1,-1-1,-2-44,1 44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1T20:36:51.598"/>
    </inkml:context>
    <inkml:brush xml:id="br0">
      <inkml:brushProperty name="width" value="0.1" units="cm"/>
      <inkml:brushProperty name="height" value="0.1" units="cm"/>
      <inkml:brushProperty name="color" value="#E71224"/>
      <inkml:brushProperty name="ignorePressure" value="1"/>
    </inkml:brush>
  </inkml:definitions>
  <inkml:trace contextRef="#ctx0" brushRef="#br0">27 11,'-1'0,"-1"0,-2 0,0-1,-1-1,0 0,2-1,1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F942B96A-4CA5-499D-AF55-6A62E33AAEEE}" type="datetimeFigureOut">
              <a:rPr lang="en-US" smtClean="0"/>
              <a:t>10/1/2020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72645EC-7761-4013-9E1E-3265C69F1068}" type="slidenum">
              <a:rPr lang="en-US" smtClean="0"/>
              <a:t>‹#›</a:t>
            </a:fld>
            <a:endParaRPr lang="en-US"/>
          </a:p>
        </p:txBody>
      </p:sp>
    </p:spTree>
    <p:extLst>
      <p:ext uri="{BB962C8B-B14F-4D97-AF65-F5344CB8AC3E}">
        <p14:creationId xmlns:p14="http://schemas.microsoft.com/office/powerpoint/2010/main" val="301073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285602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10</a:t>
            </a:fld>
            <a:endParaRPr lang="en-US" dirty="0"/>
          </a:p>
        </p:txBody>
      </p:sp>
    </p:spTree>
    <p:extLst>
      <p:ext uri="{BB962C8B-B14F-4D97-AF65-F5344CB8AC3E}">
        <p14:creationId xmlns:p14="http://schemas.microsoft.com/office/powerpoint/2010/main" val="120717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11</a:t>
            </a:fld>
            <a:endParaRPr lang="en-US" dirty="0"/>
          </a:p>
        </p:txBody>
      </p:sp>
    </p:spTree>
    <p:extLst>
      <p:ext uri="{BB962C8B-B14F-4D97-AF65-F5344CB8AC3E}">
        <p14:creationId xmlns:p14="http://schemas.microsoft.com/office/powerpoint/2010/main" val="57905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12</a:t>
            </a:fld>
            <a:endParaRPr lang="en-US" dirty="0"/>
          </a:p>
        </p:txBody>
      </p:sp>
    </p:spTree>
    <p:extLst>
      <p:ext uri="{BB962C8B-B14F-4D97-AF65-F5344CB8AC3E}">
        <p14:creationId xmlns:p14="http://schemas.microsoft.com/office/powerpoint/2010/main" val="221011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92447">
              <a:defRPr/>
            </a:pPr>
            <a:fld id="{6CB54AA9-D1C5-4A71-8BC1-393246244DDE}" type="slidenum">
              <a:rPr lang="en-US">
                <a:solidFill>
                  <a:prstClr val="black"/>
                </a:solidFill>
                <a:latin typeface="Calibri" panose="020F0502020204030204"/>
              </a:rPr>
              <a:pPr defTabSz="492447">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7639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14</a:t>
            </a:fld>
            <a:endParaRPr lang="en-US" dirty="0"/>
          </a:p>
        </p:txBody>
      </p:sp>
    </p:spTree>
    <p:extLst>
      <p:ext uri="{BB962C8B-B14F-4D97-AF65-F5344CB8AC3E}">
        <p14:creationId xmlns:p14="http://schemas.microsoft.com/office/powerpoint/2010/main" val="37735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15</a:t>
            </a:fld>
            <a:endParaRPr lang="en-US" dirty="0"/>
          </a:p>
        </p:txBody>
      </p:sp>
    </p:spTree>
    <p:extLst>
      <p:ext uri="{BB962C8B-B14F-4D97-AF65-F5344CB8AC3E}">
        <p14:creationId xmlns:p14="http://schemas.microsoft.com/office/powerpoint/2010/main" val="141176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16</a:t>
            </a:fld>
            <a:endParaRPr lang="en-US" dirty="0"/>
          </a:p>
        </p:txBody>
      </p:sp>
    </p:spTree>
    <p:extLst>
      <p:ext uri="{BB962C8B-B14F-4D97-AF65-F5344CB8AC3E}">
        <p14:creationId xmlns:p14="http://schemas.microsoft.com/office/powerpoint/2010/main" val="3490965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17</a:t>
            </a:fld>
            <a:endParaRPr lang="en-US" dirty="0"/>
          </a:p>
        </p:txBody>
      </p:sp>
    </p:spTree>
    <p:extLst>
      <p:ext uri="{BB962C8B-B14F-4D97-AF65-F5344CB8AC3E}">
        <p14:creationId xmlns:p14="http://schemas.microsoft.com/office/powerpoint/2010/main" val="229083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18</a:t>
            </a:fld>
            <a:endParaRPr lang="en-US" dirty="0"/>
          </a:p>
        </p:txBody>
      </p:sp>
    </p:spTree>
    <p:extLst>
      <p:ext uri="{BB962C8B-B14F-4D97-AF65-F5344CB8AC3E}">
        <p14:creationId xmlns:p14="http://schemas.microsoft.com/office/powerpoint/2010/main" val="244517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19</a:t>
            </a:fld>
            <a:endParaRPr lang="en-US" dirty="0"/>
          </a:p>
        </p:txBody>
      </p:sp>
    </p:spTree>
    <p:extLst>
      <p:ext uri="{BB962C8B-B14F-4D97-AF65-F5344CB8AC3E}">
        <p14:creationId xmlns:p14="http://schemas.microsoft.com/office/powerpoint/2010/main" val="293063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2</a:t>
            </a:fld>
            <a:endParaRPr lang="en-US" dirty="0"/>
          </a:p>
        </p:txBody>
      </p:sp>
    </p:spTree>
    <p:extLst>
      <p:ext uri="{BB962C8B-B14F-4D97-AF65-F5344CB8AC3E}">
        <p14:creationId xmlns:p14="http://schemas.microsoft.com/office/powerpoint/2010/main" val="131100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20</a:t>
            </a:fld>
            <a:endParaRPr lang="en-US" dirty="0"/>
          </a:p>
        </p:txBody>
      </p:sp>
    </p:spTree>
    <p:extLst>
      <p:ext uri="{BB962C8B-B14F-4D97-AF65-F5344CB8AC3E}">
        <p14:creationId xmlns:p14="http://schemas.microsoft.com/office/powerpoint/2010/main" val="1537340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21</a:t>
            </a:fld>
            <a:endParaRPr lang="en-US" dirty="0"/>
          </a:p>
        </p:txBody>
      </p:sp>
    </p:spTree>
    <p:extLst>
      <p:ext uri="{BB962C8B-B14F-4D97-AF65-F5344CB8AC3E}">
        <p14:creationId xmlns:p14="http://schemas.microsoft.com/office/powerpoint/2010/main" val="264285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3</a:t>
            </a:fld>
            <a:endParaRPr lang="en-US" dirty="0"/>
          </a:p>
        </p:txBody>
      </p:sp>
    </p:spTree>
    <p:extLst>
      <p:ext uri="{BB962C8B-B14F-4D97-AF65-F5344CB8AC3E}">
        <p14:creationId xmlns:p14="http://schemas.microsoft.com/office/powerpoint/2010/main" val="213341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4</a:t>
            </a:fld>
            <a:endParaRPr lang="en-US" dirty="0"/>
          </a:p>
        </p:txBody>
      </p:sp>
    </p:spTree>
    <p:extLst>
      <p:ext uri="{BB962C8B-B14F-4D97-AF65-F5344CB8AC3E}">
        <p14:creationId xmlns:p14="http://schemas.microsoft.com/office/powerpoint/2010/main" val="428620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5</a:t>
            </a:fld>
            <a:endParaRPr lang="en-US" dirty="0"/>
          </a:p>
        </p:txBody>
      </p:sp>
    </p:spTree>
    <p:extLst>
      <p:ext uri="{BB962C8B-B14F-4D97-AF65-F5344CB8AC3E}">
        <p14:creationId xmlns:p14="http://schemas.microsoft.com/office/powerpoint/2010/main" val="339093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6</a:t>
            </a:fld>
            <a:endParaRPr lang="en-US" dirty="0"/>
          </a:p>
        </p:txBody>
      </p:sp>
    </p:spTree>
    <p:extLst>
      <p:ext uri="{BB962C8B-B14F-4D97-AF65-F5344CB8AC3E}">
        <p14:creationId xmlns:p14="http://schemas.microsoft.com/office/powerpoint/2010/main" val="154115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7</a:t>
            </a:fld>
            <a:endParaRPr lang="en-US" dirty="0"/>
          </a:p>
        </p:txBody>
      </p:sp>
    </p:spTree>
    <p:extLst>
      <p:ext uri="{BB962C8B-B14F-4D97-AF65-F5344CB8AC3E}">
        <p14:creationId xmlns:p14="http://schemas.microsoft.com/office/powerpoint/2010/main" val="345602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8</a:t>
            </a:fld>
            <a:endParaRPr lang="en-US" dirty="0"/>
          </a:p>
        </p:txBody>
      </p:sp>
    </p:spTree>
    <p:extLst>
      <p:ext uri="{BB962C8B-B14F-4D97-AF65-F5344CB8AC3E}">
        <p14:creationId xmlns:p14="http://schemas.microsoft.com/office/powerpoint/2010/main" val="357340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4AA9-D1C5-4A71-8BC1-393246244DDE}" type="slidenum">
              <a:rPr lang="en-US" smtClean="0"/>
              <a:t>9</a:t>
            </a:fld>
            <a:endParaRPr lang="en-US" dirty="0"/>
          </a:p>
        </p:txBody>
      </p:sp>
    </p:spTree>
    <p:extLst>
      <p:ext uri="{BB962C8B-B14F-4D97-AF65-F5344CB8AC3E}">
        <p14:creationId xmlns:p14="http://schemas.microsoft.com/office/powerpoint/2010/main" val="64548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23C8-11DE-43B9-BAEB-235521151A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DFD486-A0AB-4CEC-B4AD-69B5C19C9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1D974F-2515-47B8-8B67-43CE604BE096}"/>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5" name="Footer Placeholder 4">
            <a:extLst>
              <a:ext uri="{FF2B5EF4-FFF2-40B4-BE49-F238E27FC236}">
                <a16:creationId xmlns:a16="http://schemas.microsoft.com/office/drawing/2014/main" id="{D16C7090-52B3-4D63-8C43-E1A1E73CE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12FD6-BFBD-4602-BF68-44DB701CDDBC}"/>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121064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1457-38B9-4EBB-976C-B86BFDD94A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2BD3F6-1879-4EAD-9C99-6E1623E216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4800F-BCCD-4ADC-86CC-BD37A32384CA}"/>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5" name="Footer Placeholder 4">
            <a:extLst>
              <a:ext uri="{FF2B5EF4-FFF2-40B4-BE49-F238E27FC236}">
                <a16:creationId xmlns:a16="http://schemas.microsoft.com/office/drawing/2014/main" id="{4C8FC3D7-0F54-4275-B60B-2D3BFA2B4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125AE-54BE-4AC6-86E8-ECC6CF6EF17A}"/>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152042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94964F-493C-420F-B847-22BA8F817B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423ABE-8D23-438D-9796-CC7FBB4250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EE858-6DB3-47F3-949E-ACEA5E7FF441}"/>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5" name="Footer Placeholder 4">
            <a:extLst>
              <a:ext uri="{FF2B5EF4-FFF2-40B4-BE49-F238E27FC236}">
                <a16:creationId xmlns:a16="http://schemas.microsoft.com/office/drawing/2014/main" id="{49AA79C0-0029-46A3-BA47-5CD09BF2C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65CC-C785-4772-A4D4-8F0409767415}"/>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401162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86A5-10D9-410E-8523-A89A5AA44A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4D4D6-1D87-4315-B249-41E484F24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9EFE5-593D-4627-B21F-B3FA13DB75BB}"/>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5" name="Footer Placeholder 4">
            <a:extLst>
              <a:ext uri="{FF2B5EF4-FFF2-40B4-BE49-F238E27FC236}">
                <a16:creationId xmlns:a16="http://schemas.microsoft.com/office/drawing/2014/main" id="{7C2DF7AE-04F9-4CE9-A3CE-FDF889759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C94F1-0070-478D-92F2-E953B3E5146F}"/>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242044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E1C4-6D41-421E-8309-943FA115A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17E9BE-A658-42F3-B862-A1607E823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3A46B-BB0D-4B97-8C82-AE32E64B3714}"/>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5" name="Footer Placeholder 4">
            <a:extLst>
              <a:ext uri="{FF2B5EF4-FFF2-40B4-BE49-F238E27FC236}">
                <a16:creationId xmlns:a16="http://schemas.microsoft.com/office/drawing/2014/main" id="{BDA375B4-7753-4581-A08C-BA521E297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EC09A-44C4-400C-BC39-3DCE28448A99}"/>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285636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EDFE-F9E2-4295-9A8B-FDD42A691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3B2BA-55C9-443D-BDCA-EE8881882B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30FDAC-1398-44FD-AB71-3880835529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E166C-C96C-4B24-BDAC-377E2AD1892B}"/>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6" name="Footer Placeholder 5">
            <a:extLst>
              <a:ext uri="{FF2B5EF4-FFF2-40B4-BE49-F238E27FC236}">
                <a16:creationId xmlns:a16="http://schemas.microsoft.com/office/drawing/2014/main" id="{C16CA89A-7692-4046-973F-8874AE116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B75D9-FD04-468F-A534-CD6B585C64F0}"/>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101239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5177-E48A-455A-A2AE-9E3A615F6F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8BF9CC-D311-4076-9801-07D83B52D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B0598-2406-4B86-92FC-EB6F4556E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B4EC17-C42B-43A7-8CFF-9F2DBE1ED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9FAA78-2A14-47C4-8160-07D4A18300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CE29BF-E46A-4E5E-B716-F91F38F911CD}"/>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8" name="Footer Placeholder 7">
            <a:extLst>
              <a:ext uri="{FF2B5EF4-FFF2-40B4-BE49-F238E27FC236}">
                <a16:creationId xmlns:a16="http://schemas.microsoft.com/office/drawing/2014/main" id="{545C0AFF-420C-4A65-9057-7F203EBE99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4F90D7-4D03-4B1A-A300-E08503592838}"/>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381236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901C-45C8-4426-9EAB-AC0D09AA93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8AC2EE-6CA5-4D35-B9C4-E8A6BDFA1C80}"/>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4" name="Footer Placeholder 3">
            <a:extLst>
              <a:ext uri="{FF2B5EF4-FFF2-40B4-BE49-F238E27FC236}">
                <a16:creationId xmlns:a16="http://schemas.microsoft.com/office/drawing/2014/main" id="{E4064057-0E3E-40BC-B182-47A2BE445D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5A1CC9-8205-449B-914F-02FE60BFC9F5}"/>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320312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DB501-2069-41FE-BB6F-1FF40ABAF32F}"/>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3" name="Footer Placeholder 2">
            <a:extLst>
              <a:ext uri="{FF2B5EF4-FFF2-40B4-BE49-F238E27FC236}">
                <a16:creationId xmlns:a16="http://schemas.microsoft.com/office/drawing/2014/main" id="{9077BB0A-6CE2-4060-81B4-940BE912E4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B1A079-41AF-458B-8047-5A8F0F920ADD}"/>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119794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2204-3576-4280-B6F3-0837C86A9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D76BE3-79E4-4526-AA13-0323F4412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1A2102-C8E6-46FD-97DF-D63EB5DC2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1B9721-B244-45C9-B650-7E26AB2F5CD3}"/>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6" name="Footer Placeholder 5">
            <a:extLst>
              <a:ext uri="{FF2B5EF4-FFF2-40B4-BE49-F238E27FC236}">
                <a16:creationId xmlns:a16="http://schemas.microsoft.com/office/drawing/2014/main" id="{3EDC70F7-A7AB-4A12-9822-CDBE3E988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54739-292F-4A88-83C8-9016A8B203F3}"/>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64329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7A93-4023-4EA0-9A72-BBD7309AD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79A472-27C2-4920-98E7-BECCEC2B85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83D7CC-CB37-4448-A26E-1C57724EA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4C53A8-7BD9-47D6-8C4C-23FB04421EF8}"/>
              </a:ext>
            </a:extLst>
          </p:cNvPr>
          <p:cNvSpPr>
            <a:spLocks noGrp="1"/>
          </p:cNvSpPr>
          <p:nvPr>
            <p:ph type="dt" sz="half" idx="10"/>
          </p:nvPr>
        </p:nvSpPr>
        <p:spPr/>
        <p:txBody>
          <a:bodyPr/>
          <a:lstStyle/>
          <a:p>
            <a:fld id="{32A05D80-7457-4210-8953-6FAC7D834EEC}" type="datetimeFigureOut">
              <a:rPr lang="en-US" smtClean="0"/>
              <a:t>10/1/2020</a:t>
            </a:fld>
            <a:endParaRPr lang="en-US"/>
          </a:p>
        </p:txBody>
      </p:sp>
      <p:sp>
        <p:nvSpPr>
          <p:cNvPr id="6" name="Footer Placeholder 5">
            <a:extLst>
              <a:ext uri="{FF2B5EF4-FFF2-40B4-BE49-F238E27FC236}">
                <a16:creationId xmlns:a16="http://schemas.microsoft.com/office/drawing/2014/main" id="{D4752F72-3BE1-483B-9969-137D86A26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81FB4-483D-4DDC-B269-5AB0E9402104}"/>
              </a:ext>
            </a:extLst>
          </p:cNvPr>
          <p:cNvSpPr>
            <a:spLocks noGrp="1"/>
          </p:cNvSpPr>
          <p:nvPr>
            <p:ph type="sldNum" sz="quarter" idx="12"/>
          </p:nvPr>
        </p:nvSpPr>
        <p:spPr/>
        <p:txBody>
          <a:bodyPr/>
          <a:lstStyle/>
          <a:p>
            <a:fld id="{DF0E907C-4F5F-4723-81E8-A1721ADC1D3E}" type="slidenum">
              <a:rPr lang="en-US" smtClean="0"/>
              <a:t>‹#›</a:t>
            </a:fld>
            <a:endParaRPr lang="en-US"/>
          </a:p>
        </p:txBody>
      </p:sp>
    </p:spTree>
    <p:extLst>
      <p:ext uri="{BB962C8B-B14F-4D97-AF65-F5344CB8AC3E}">
        <p14:creationId xmlns:p14="http://schemas.microsoft.com/office/powerpoint/2010/main" val="81505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6EF57D-924B-494C-835C-BDF2220E72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767A07-7422-4A68-9875-02D8F564F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38B6B-E0A3-4CAD-81F9-3AEDA17FD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05D80-7457-4210-8953-6FAC7D834EEC}" type="datetimeFigureOut">
              <a:rPr lang="en-US" smtClean="0"/>
              <a:t>10/1/2020</a:t>
            </a:fld>
            <a:endParaRPr lang="en-US"/>
          </a:p>
        </p:txBody>
      </p:sp>
      <p:sp>
        <p:nvSpPr>
          <p:cNvPr id="5" name="Footer Placeholder 4">
            <a:extLst>
              <a:ext uri="{FF2B5EF4-FFF2-40B4-BE49-F238E27FC236}">
                <a16:creationId xmlns:a16="http://schemas.microsoft.com/office/drawing/2014/main" id="{26CB717C-B0F3-4790-B7B6-E9F0FE043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D435C7-B290-4474-A328-9A1F49D75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E907C-4F5F-4723-81E8-A1721ADC1D3E}" type="slidenum">
              <a:rPr lang="en-US" smtClean="0"/>
              <a:t>‹#›</a:t>
            </a:fld>
            <a:endParaRPr lang="en-US"/>
          </a:p>
        </p:txBody>
      </p:sp>
    </p:spTree>
    <p:extLst>
      <p:ext uri="{BB962C8B-B14F-4D97-AF65-F5344CB8AC3E}">
        <p14:creationId xmlns:p14="http://schemas.microsoft.com/office/powerpoint/2010/main" val="117143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image" Target="../media/image9.png"/><Relationship Id="rId26" Type="http://schemas.openxmlformats.org/officeDocument/2006/relationships/customXml" Target="../ink/ink15.xml"/><Relationship Id="rId3" Type="http://schemas.openxmlformats.org/officeDocument/2006/relationships/image" Target="../media/image2.png"/><Relationship Id="rId21" Type="http://schemas.openxmlformats.org/officeDocument/2006/relationships/customXml" Target="../ink/ink10.xml"/><Relationship Id="rId7" Type="http://schemas.openxmlformats.org/officeDocument/2006/relationships/image" Target="../media/image5.png"/><Relationship Id="rId12" Type="http://schemas.openxmlformats.org/officeDocument/2006/relationships/customXml" Target="../ink/ink4.xml"/><Relationship Id="rId17" Type="http://schemas.openxmlformats.org/officeDocument/2006/relationships/customXml" Target="../ink/ink8.xml"/><Relationship Id="rId25" Type="http://schemas.openxmlformats.org/officeDocument/2006/relationships/customXml" Target="../ink/ink14.xml"/><Relationship Id="rId2" Type="http://schemas.openxmlformats.org/officeDocument/2006/relationships/notesSlide" Target="../notesSlides/notesSlide5.xml"/><Relationship Id="rId16" Type="http://schemas.openxmlformats.org/officeDocument/2006/relationships/customXml" Target="../ink/ink7.xml"/><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7.png"/><Relationship Id="rId24" Type="http://schemas.openxmlformats.org/officeDocument/2006/relationships/customXml" Target="../ink/ink13.xml"/><Relationship Id="rId5" Type="http://schemas.openxmlformats.org/officeDocument/2006/relationships/image" Target="../media/image4.png"/><Relationship Id="rId15" Type="http://schemas.openxmlformats.org/officeDocument/2006/relationships/image" Target="../media/image8.png"/><Relationship Id="rId23" Type="http://schemas.openxmlformats.org/officeDocument/2006/relationships/customXml" Target="../ink/ink12.xml"/><Relationship Id="rId10" Type="http://schemas.openxmlformats.org/officeDocument/2006/relationships/customXml" Target="../ink/ink3.xml"/><Relationship Id="rId19" Type="http://schemas.openxmlformats.org/officeDocument/2006/relationships/customXml" Target="../ink/ink9.xml"/><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61831E6-9C4D-4AB0-A771-7D46946AE638}"/>
              </a:ext>
            </a:extLst>
          </p:cNvPr>
          <p:cNvPicPr>
            <a:picLocks noChangeAspect="1"/>
          </p:cNvPicPr>
          <p:nvPr/>
        </p:nvPicPr>
        <p:blipFill rotWithShape="1">
          <a:blip r:embed="rId3"/>
          <a:srcRect l="5513" r="5515"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FCF6FC2-4279-49DC-82EB-0C18589D7947}"/>
              </a:ext>
            </a:extLst>
          </p:cNvPr>
          <p:cNvSpPr txBox="1">
            <a:spLocks/>
          </p:cNvSpPr>
          <p:nvPr/>
        </p:nvSpPr>
        <p:spPr>
          <a:xfrm>
            <a:off x="462763" y="1448933"/>
            <a:ext cx="4023359" cy="3204134"/>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500" b="1" dirty="0">
                <a:solidFill>
                  <a:schemeClr val="tx2">
                    <a:lumMod val="75000"/>
                  </a:schemeClr>
                </a:solidFill>
              </a:rPr>
              <a:t>Rural Residential </a:t>
            </a:r>
            <a:br>
              <a:rPr lang="en-US" sz="6500" b="1" dirty="0">
                <a:solidFill>
                  <a:schemeClr val="tx2">
                    <a:lumMod val="75000"/>
                  </a:schemeClr>
                </a:solidFill>
              </a:rPr>
            </a:br>
            <a:r>
              <a:rPr lang="en-US" sz="6500" b="1" dirty="0">
                <a:solidFill>
                  <a:schemeClr val="tx2">
                    <a:lumMod val="75000"/>
                  </a:schemeClr>
                </a:solidFill>
              </a:rPr>
              <a:t>Cluster Development</a:t>
            </a:r>
          </a:p>
          <a:p>
            <a:pPr>
              <a:spcAft>
                <a:spcPts val="600"/>
              </a:spcAft>
            </a:pPr>
            <a:endParaRPr lang="en-US" sz="4800" b="1"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8FE997-B04F-4CD1-B4F9-D1BD95D09C12}"/>
              </a:ext>
            </a:extLst>
          </p:cNvPr>
          <p:cNvSpPr txBox="1"/>
          <p:nvPr/>
        </p:nvSpPr>
        <p:spPr>
          <a:xfrm>
            <a:off x="373224" y="4767943"/>
            <a:ext cx="4131165" cy="1477328"/>
          </a:xfrm>
          <a:prstGeom prst="rect">
            <a:avLst/>
          </a:prstGeom>
          <a:noFill/>
        </p:spPr>
        <p:txBody>
          <a:bodyPr wrap="square" rtlCol="0">
            <a:spAutoFit/>
          </a:bodyPr>
          <a:lstStyle/>
          <a:p>
            <a:r>
              <a:rPr lang="en-US" dirty="0">
                <a:solidFill>
                  <a:schemeClr val="tx2">
                    <a:lumMod val="75000"/>
                  </a:schemeClr>
                </a:solidFill>
              </a:rPr>
              <a:t>Follow-up Discussion and </a:t>
            </a:r>
          </a:p>
          <a:p>
            <a:r>
              <a:rPr lang="en-US" dirty="0">
                <a:solidFill>
                  <a:schemeClr val="tx2">
                    <a:lumMod val="75000"/>
                  </a:schemeClr>
                </a:solidFill>
              </a:rPr>
              <a:t>Q&amp;A with Affordable Housing Non-Profits</a:t>
            </a:r>
          </a:p>
          <a:p>
            <a:endParaRPr lang="en-US" dirty="0">
              <a:solidFill>
                <a:schemeClr val="tx2">
                  <a:lumMod val="75000"/>
                </a:schemeClr>
              </a:solidFill>
            </a:endParaRPr>
          </a:p>
          <a:p>
            <a:r>
              <a:rPr lang="en-US" dirty="0">
                <a:solidFill>
                  <a:schemeClr val="tx2">
                    <a:lumMod val="75000"/>
                  </a:schemeClr>
                </a:solidFill>
              </a:rPr>
              <a:t>Planning Commission, October 16, 2020</a:t>
            </a:r>
          </a:p>
          <a:p>
            <a:r>
              <a:rPr lang="en-US" dirty="0">
                <a:solidFill>
                  <a:schemeClr val="tx2">
                    <a:lumMod val="75000"/>
                  </a:schemeClr>
                </a:solidFill>
              </a:rPr>
              <a:t>Sophia Cassam, DCD, Planner I</a:t>
            </a:r>
          </a:p>
        </p:txBody>
      </p:sp>
    </p:spTree>
    <p:extLst>
      <p:ext uri="{BB962C8B-B14F-4D97-AF65-F5344CB8AC3E}">
        <p14:creationId xmlns:p14="http://schemas.microsoft.com/office/powerpoint/2010/main" val="215539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799" y="522703"/>
            <a:ext cx="10629451" cy="1012219"/>
          </a:xfrm>
          <a:noFill/>
        </p:spPr>
        <p:txBody>
          <a:bodyPr>
            <a:normAutofit/>
          </a:bodyPr>
          <a:lstStyle/>
          <a:p>
            <a:r>
              <a:rPr lang="en-US" sz="4500" b="1" dirty="0">
                <a:solidFill>
                  <a:schemeClr val="tx2">
                    <a:lumMod val="75000"/>
                  </a:schemeClr>
                </a:solidFill>
                <a:latin typeface="+mn-lt"/>
              </a:rPr>
              <a:t>How is building square footage counted?</a:t>
            </a:r>
          </a:p>
        </p:txBody>
      </p:sp>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514799" y="1866899"/>
            <a:ext cx="4990651" cy="3124201"/>
          </a:xfrm>
        </p:spPr>
        <p:txBody>
          <a:bodyPr>
            <a:noAutofit/>
          </a:bodyPr>
          <a:lstStyle/>
          <a:p>
            <a:pPr marL="0" indent="0">
              <a:buNone/>
            </a:pPr>
            <a:r>
              <a:rPr lang="en-US" b="1" u="sng" dirty="0">
                <a:solidFill>
                  <a:schemeClr val="tx2">
                    <a:lumMod val="75000"/>
                  </a:schemeClr>
                </a:solidFill>
              </a:rPr>
              <a:t>Option A:</a:t>
            </a:r>
            <a:r>
              <a:rPr lang="en-US" b="1" dirty="0">
                <a:solidFill>
                  <a:schemeClr val="tx2">
                    <a:lumMod val="75000"/>
                  </a:schemeClr>
                </a:solidFill>
              </a:rPr>
              <a:t>  Dwelling units (including associated accessory structures) shall not exceed 1,500 square feet each.</a:t>
            </a:r>
            <a:endParaRPr lang="en-US" dirty="0">
              <a:solidFill>
                <a:schemeClr val="tx2">
                  <a:lumMod val="75000"/>
                </a:schemeClr>
              </a:solidFill>
            </a:endParaRPr>
          </a:p>
        </p:txBody>
      </p:sp>
      <p:sp>
        <p:nvSpPr>
          <p:cNvPr id="4" name="Content Placeholder 2">
            <a:extLst>
              <a:ext uri="{FF2B5EF4-FFF2-40B4-BE49-F238E27FC236}">
                <a16:creationId xmlns:a16="http://schemas.microsoft.com/office/drawing/2014/main" id="{8D21383B-C839-4CDB-9B49-9D8E4C7A48DD}"/>
              </a:ext>
            </a:extLst>
          </p:cNvPr>
          <p:cNvSpPr txBox="1">
            <a:spLocks/>
          </p:cNvSpPr>
          <p:nvPr/>
        </p:nvSpPr>
        <p:spPr>
          <a:xfrm>
            <a:off x="6534599" y="1757769"/>
            <a:ext cx="4990651" cy="3124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solidFill>
                  <a:schemeClr val="tx2">
                    <a:lumMod val="75000"/>
                  </a:schemeClr>
                </a:solidFill>
              </a:rPr>
              <a:t>Option B:</a:t>
            </a:r>
            <a:r>
              <a:rPr lang="en-US" b="1" dirty="0">
                <a:solidFill>
                  <a:schemeClr val="tx2">
                    <a:lumMod val="75000"/>
                  </a:schemeClr>
                </a:solidFill>
              </a:rPr>
              <a:t>  The average square footage per dwelling (including associated accessory structures) shall not exceed 1,500 square feet across the development.</a:t>
            </a:r>
            <a:endParaRPr lang="en-US" dirty="0">
              <a:solidFill>
                <a:schemeClr val="tx2">
                  <a:lumMod val="75000"/>
                </a:schemeClr>
              </a:solidFill>
            </a:endParaRPr>
          </a:p>
        </p:txBody>
      </p:sp>
      <p:sp>
        <p:nvSpPr>
          <p:cNvPr id="5" name="Rectangle 4">
            <a:extLst>
              <a:ext uri="{FF2B5EF4-FFF2-40B4-BE49-F238E27FC236}">
                <a16:creationId xmlns:a16="http://schemas.microsoft.com/office/drawing/2014/main" id="{77E67873-75A3-49BF-BBFB-AE2329BC0A1D}"/>
              </a:ext>
            </a:extLst>
          </p:cNvPr>
          <p:cNvSpPr/>
          <p:nvPr/>
        </p:nvSpPr>
        <p:spPr>
          <a:xfrm>
            <a:off x="666750" y="3876674"/>
            <a:ext cx="4714875" cy="2638425"/>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51C744-1267-4516-82E0-19FC236F9DC8}"/>
              </a:ext>
            </a:extLst>
          </p:cNvPr>
          <p:cNvSpPr/>
          <p:nvPr/>
        </p:nvSpPr>
        <p:spPr>
          <a:xfrm>
            <a:off x="6686552" y="4003864"/>
            <a:ext cx="4600575" cy="2638425"/>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F7E5B8-DBB9-4117-8A38-9B70757455C9}"/>
              </a:ext>
            </a:extLst>
          </p:cNvPr>
          <p:cNvSpPr/>
          <p:nvPr/>
        </p:nvSpPr>
        <p:spPr>
          <a:xfrm>
            <a:off x="990003" y="4341826"/>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0F9D73-5899-4544-B064-E88AAC2C4EE6}"/>
              </a:ext>
            </a:extLst>
          </p:cNvPr>
          <p:cNvSpPr/>
          <p:nvPr/>
        </p:nvSpPr>
        <p:spPr>
          <a:xfrm>
            <a:off x="1423987" y="4171950"/>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FF5202-CD8A-4078-93C7-D2E97D3A7B77}"/>
              </a:ext>
            </a:extLst>
          </p:cNvPr>
          <p:cNvSpPr/>
          <p:nvPr/>
        </p:nvSpPr>
        <p:spPr>
          <a:xfrm>
            <a:off x="1847849" y="4171950"/>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59215F-AC76-4B4C-BCBD-471FBE69A113}"/>
              </a:ext>
            </a:extLst>
          </p:cNvPr>
          <p:cNvSpPr/>
          <p:nvPr/>
        </p:nvSpPr>
        <p:spPr>
          <a:xfrm>
            <a:off x="990003" y="4775213"/>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8C5A96-502F-48FE-8FC9-056AC46438E2}"/>
              </a:ext>
            </a:extLst>
          </p:cNvPr>
          <p:cNvSpPr/>
          <p:nvPr/>
        </p:nvSpPr>
        <p:spPr>
          <a:xfrm>
            <a:off x="990003" y="5188152"/>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9210E-AD8F-4214-9856-D39C420B502C}"/>
              </a:ext>
            </a:extLst>
          </p:cNvPr>
          <p:cNvSpPr/>
          <p:nvPr/>
        </p:nvSpPr>
        <p:spPr>
          <a:xfrm>
            <a:off x="990003" y="5627001"/>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023123-4BB4-449E-8806-4CF4C87E903A}"/>
              </a:ext>
            </a:extLst>
          </p:cNvPr>
          <p:cNvSpPr/>
          <p:nvPr/>
        </p:nvSpPr>
        <p:spPr>
          <a:xfrm>
            <a:off x="1423987" y="5788926"/>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4695E5-DA95-4F83-879C-6B25FC2FDBB0}"/>
              </a:ext>
            </a:extLst>
          </p:cNvPr>
          <p:cNvSpPr/>
          <p:nvPr/>
        </p:nvSpPr>
        <p:spPr>
          <a:xfrm>
            <a:off x="7028255" y="5841210"/>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F6CCDD-B3EE-4122-8EE2-535B43F72E1E}"/>
              </a:ext>
            </a:extLst>
          </p:cNvPr>
          <p:cNvSpPr/>
          <p:nvPr/>
        </p:nvSpPr>
        <p:spPr>
          <a:xfrm>
            <a:off x="7858114" y="4339061"/>
            <a:ext cx="176213" cy="323851"/>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960E9A-ABF2-4F09-9B0B-46389F2433F1}"/>
              </a:ext>
            </a:extLst>
          </p:cNvPr>
          <p:cNvSpPr/>
          <p:nvPr/>
        </p:nvSpPr>
        <p:spPr>
          <a:xfrm>
            <a:off x="7028255" y="4999227"/>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9A6B4F-1CBB-4B7A-BD88-B4A03E7195D8}"/>
              </a:ext>
            </a:extLst>
          </p:cNvPr>
          <p:cNvSpPr/>
          <p:nvPr/>
        </p:nvSpPr>
        <p:spPr>
          <a:xfrm>
            <a:off x="7028255" y="5406248"/>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231E7D-740C-4ADB-AF55-D6C36C43A2D5}"/>
              </a:ext>
            </a:extLst>
          </p:cNvPr>
          <p:cNvSpPr/>
          <p:nvPr/>
        </p:nvSpPr>
        <p:spPr>
          <a:xfrm>
            <a:off x="7484259" y="5910734"/>
            <a:ext cx="404817" cy="424563"/>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CD6E33-4F2A-4E38-8FF2-9F8D7F54A4B9}"/>
              </a:ext>
            </a:extLst>
          </p:cNvPr>
          <p:cNvSpPr/>
          <p:nvPr/>
        </p:nvSpPr>
        <p:spPr>
          <a:xfrm>
            <a:off x="7028255" y="4462114"/>
            <a:ext cx="404817" cy="424563"/>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708B8B-E100-493B-A5C3-B2B3CC1A5494}"/>
              </a:ext>
            </a:extLst>
          </p:cNvPr>
          <p:cNvSpPr/>
          <p:nvPr/>
        </p:nvSpPr>
        <p:spPr>
          <a:xfrm>
            <a:off x="7598562" y="4341826"/>
            <a:ext cx="176213"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80BFC4F-B1DF-468F-849F-33BAC481671F}"/>
              </a:ext>
            </a:extLst>
          </p:cNvPr>
          <p:cNvSpPr txBox="1"/>
          <p:nvPr/>
        </p:nvSpPr>
        <p:spPr>
          <a:xfrm>
            <a:off x="2333624" y="4171950"/>
            <a:ext cx="2695576" cy="400110"/>
          </a:xfrm>
          <a:prstGeom prst="rect">
            <a:avLst/>
          </a:prstGeom>
          <a:noFill/>
        </p:spPr>
        <p:txBody>
          <a:bodyPr wrap="square" rtlCol="0">
            <a:spAutoFit/>
          </a:bodyPr>
          <a:lstStyle/>
          <a:p>
            <a:r>
              <a:rPr lang="en-US" sz="2000" b="1" dirty="0">
                <a:solidFill>
                  <a:schemeClr val="tx2">
                    <a:lumMod val="75000"/>
                  </a:schemeClr>
                </a:solidFill>
              </a:rPr>
              <a:t>All units: 1,500 sq. ft.</a:t>
            </a:r>
          </a:p>
        </p:txBody>
      </p:sp>
      <p:sp>
        <p:nvSpPr>
          <p:cNvPr id="24" name="TextBox 23">
            <a:extLst>
              <a:ext uri="{FF2B5EF4-FFF2-40B4-BE49-F238E27FC236}">
                <a16:creationId xmlns:a16="http://schemas.microsoft.com/office/drawing/2014/main" id="{76A7BB66-C8B8-41FF-A5BD-B7F54AE69C28}"/>
              </a:ext>
            </a:extLst>
          </p:cNvPr>
          <p:cNvSpPr txBox="1"/>
          <p:nvPr/>
        </p:nvSpPr>
        <p:spPr>
          <a:xfrm>
            <a:off x="8314132" y="4362450"/>
            <a:ext cx="2695576" cy="707886"/>
          </a:xfrm>
          <a:prstGeom prst="rect">
            <a:avLst/>
          </a:prstGeom>
          <a:noFill/>
        </p:spPr>
        <p:txBody>
          <a:bodyPr wrap="square" rtlCol="0">
            <a:spAutoFit/>
          </a:bodyPr>
          <a:lstStyle/>
          <a:p>
            <a:r>
              <a:rPr lang="en-US" sz="2000" b="1" dirty="0">
                <a:solidFill>
                  <a:schemeClr val="tx2">
                    <a:lumMod val="75000"/>
                  </a:schemeClr>
                </a:solidFill>
              </a:rPr>
              <a:t>Units of various sizes.</a:t>
            </a:r>
          </a:p>
          <a:p>
            <a:r>
              <a:rPr lang="en-US" sz="2000" b="1" dirty="0">
                <a:solidFill>
                  <a:schemeClr val="tx2">
                    <a:lumMod val="75000"/>
                  </a:schemeClr>
                </a:solidFill>
              </a:rPr>
              <a:t>Average 1,500 sq. ft.</a:t>
            </a:r>
          </a:p>
        </p:txBody>
      </p:sp>
    </p:spTree>
    <p:extLst>
      <p:ext uri="{BB962C8B-B14F-4D97-AF65-F5344CB8AC3E}">
        <p14:creationId xmlns:p14="http://schemas.microsoft.com/office/powerpoint/2010/main" val="137963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799" y="665578"/>
            <a:ext cx="10686601" cy="1012219"/>
          </a:xfrm>
          <a:noFill/>
        </p:spPr>
        <p:txBody>
          <a:bodyPr>
            <a:normAutofit fontScale="90000"/>
          </a:bodyPr>
          <a:lstStyle/>
          <a:p>
            <a:r>
              <a:rPr lang="en-US" sz="4500" b="1" dirty="0">
                <a:solidFill>
                  <a:schemeClr val="tx2">
                    <a:lumMod val="75000"/>
                  </a:schemeClr>
                </a:solidFill>
                <a:latin typeface="+mn-lt"/>
              </a:rPr>
              <a:t>How do cluster development standards protect rural character?</a:t>
            </a:r>
          </a:p>
        </p:txBody>
      </p:sp>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587154" y="2095501"/>
            <a:ext cx="6204172" cy="4001672"/>
          </a:xfrm>
        </p:spPr>
        <p:txBody>
          <a:bodyPr>
            <a:noAutofit/>
          </a:bodyPr>
          <a:lstStyle/>
          <a:p>
            <a:pPr marL="0" indent="0">
              <a:buNone/>
            </a:pPr>
            <a:r>
              <a:rPr lang="en-US" sz="2600" dirty="0">
                <a:solidFill>
                  <a:schemeClr val="bg1">
                    <a:lumMod val="95000"/>
                  </a:schemeClr>
                </a:solidFill>
                <a:highlight>
                  <a:srgbClr val="BD582C"/>
                </a:highlight>
              </a:rPr>
              <a:t>Design Standards (SJCC 18.60.230(G)(1)&amp;(2))</a:t>
            </a:r>
          </a:p>
          <a:p>
            <a:pPr marL="0" indent="0">
              <a:buNone/>
            </a:pPr>
            <a:endParaRPr lang="en-US" sz="200" dirty="0">
              <a:solidFill>
                <a:schemeClr val="accent1">
                  <a:lumMod val="75000"/>
                </a:schemeClr>
              </a:solidFill>
            </a:endParaRPr>
          </a:p>
          <a:p>
            <a:r>
              <a:rPr lang="en-US" sz="2600" dirty="0">
                <a:solidFill>
                  <a:schemeClr val="accent1">
                    <a:lumMod val="75000"/>
                  </a:schemeClr>
                </a:solidFill>
              </a:rPr>
              <a:t>Visual shielding from surrounding uses and roads</a:t>
            </a:r>
          </a:p>
          <a:p>
            <a:pPr marL="0" indent="0">
              <a:buNone/>
            </a:pPr>
            <a:endParaRPr lang="en-US" sz="200" dirty="0">
              <a:solidFill>
                <a:schemeClr val="accent1">
                  <a:lumMod val="75000"/>
                </a:schemeClr>
              </a:solidFill>
            </a:endParaRPr>
          </a:p>
          <a:p>
            <a:r>
              <a:rPr lang="en-US" sz="2600" dirty="0">
                <a:solidFill>
                  <a:schemeClr val="accent1">
                    <a:lumMod val="75000"/>
                  </a:schemeClr>
                </a:solidFill>
              </a:rPr>
              <a:t>Must be small-scale</a:t>
            </a:r>
          </a:p>
          <a:p>
            <a:pPr marL="0" indent="0">
              <a:buNone/>
            </a:pPr>
            <a:endParaRPr lang="en-US" sz="200" dirty="0">
              <a:solidFill>
                <a:schemeClr val="accent1">
                  <a:lumMod val="75000"/>
                </a:schemeClr>
              </a:solidFill>
            </a:endParaRPr>
          </a:p>
          <a:p>
            <a:r>
              <a:rPr lang="en-US" sz="2600" dirty="0">
                <a:solidFill>
                  <a:schemeClr val="accent1">
                    <a:lumMod val="75000"/>
                  </a:schemeClr>
                </a:solidFill>
              </a:rPr>
              <a:t>Separation requirements</a:t>
            </a:r>
          </a:p>
          <a:p>
            <a:pPr marL="0" indent="0">
              <a:buNone/>
            </a:pPr>
            <a:endParaRPr lang="en-US" sz="200" dirty="0">
              <a:solidFill>
                <a:schemeClr val="accent1">
                  <a:lumMod val="75000"/>
                </a:schemeClr>
              </a:solidFill>
            </a:endParaRPr>
          </a:p>
          <a:p>
            <a:r>
              <a:rPr lang="en-US" sz="2600" dirty="0">
                <a:solidFill>
                  <a:schemeClr val="accent1">
                    <a:lumMod val="75000"/>
                  </a:schemeClr>
                </a:solidFill>
              </a:rPr>
              <a:t>Architectural variation for multi-unit dwellings</a:t>
            </a:r>
          </a:p>
        </p:txBody>
      </p:sp>
      <p:sp>
        <p:nvSpPr>
          <p:cNvPr id="4" name="Rectangle 3">
            <a:extLst>
              <a:ext uri="{FF2B5EF4-FFF2-40B4-BE49-F238E27FC236}">
                <a16:creationId xmlns:a16="http://schemas.microsoft.com/office/drawing/2014/main" id="{08EE4B2A-DDBE-4FA9-88B0-59EB22E6DEDD}"/>
              </a:ext>
            </a:extLst>
          </p:cNvPr>
          <p:cNvSpPr/>
          <p:nvPr/>
        </p:nvSpPr>
        <p:spPr>
          <a:xfrm>
            <a:off x="7219950" y="2057191"/>
            <a:ext cx="6096000" cy="2554545"/>
          </a:xfrm>
          <a:prstGeom prst="rect">
            <a:avLst/>
          </a:prstGeom>
        </p:spPr>
        <p:txBody>
          <a:bodyPr>
            <a:spAutoFit/>
          </a:bodyPr>
          <a:lstStyle/>
          <a:p>
            <a:r>
              <a:rPr lang="en-US" sz="2600" dirty="0">
                <a:solidFill>
                  <a:schemeClr val="bg1">
                    <a:lumMod val="95000"/>
                  </a:schemeClr>
                </a:solidFill>
                <a:highlight>
                  <a:srgbClr val="BD582C"/>
                </a:highlight>
              </a:rPr>
              <a:t>Other development standards</a:t>
            </a:r>
          </a:p>
          <a:p>
            <a:endParaRPr lang="en-US" sz="200" dirty="0">
              <a:solidFill>
                <a:schemeClr val="accent1">
                  <a:lumMod val="75000"/>
                </a:schemeClr>
              </a:solidFill>
            </a:endParaRPr>
          </a:p>
          <a:p>
            <a:pPr marL="457200" indent="-457200">
              <a:buFont typeface="Arial" panose="020B0604020202020204" pitchFamily="34" charset="0"/>
              <a:buChar char="•"/>
            </a:pPr>
            <a:endParaRPr lang="en-US" sz="200" dirty="0">
              <a:solidFill>
                <a:schemeClr val="accent1">
                  <a:lumMod val="75000"/>
                </a:schemeClr>
              </a:solidFill>
            </a:endParaRPr>
          </a:p>
          <a:p>
            <a:pPr marL="457200" indent="-457200">
              <a:buFont typeface="Arial" panose="020B0604020202020204" pitchFamily="34" charset="0"/>
              <a:buChar char="•"/>
            </a:pPr>
            <a:endParaRPr lang="en-US" sz="200" dirty="0">
              <a:solidFill>
                <a:schemeClr val="accent1">
                  <a:lumMod val="75000"/>
                </a:schemeClr>
              </a:solidFill>
            </a:endParaRPr>
          </a:p>
          <a:p>
            <a:pPr marL="457200" indent="-457200">
              <a:buFont typeface="Arial" panose="020B0604020202020204" pitchFamily="34" charset="0"/>
              <a:buChar char="•"/>
            </a:pPr>
            <a:endParaRPr lang="en-US" sz="200" dirty="0">
              <a:solidFill>
                <a:schemeClr val="accent1">
                  <a:lumMod val="75000"/>
                </a:schemeClr>
              </a:solidFill>
            </a:endParaRPr>
          </a:p>
          <a:p>
            <a:pPr marL="457200" indent="-457200">
              <a:buFont typeface="Arial" panose="020B0604020202020204" pitchFamily="34" charset="0"/>
              <a:buChar char="•"/>
            </a:pPr>
            <a:endParaRPr lang="en-US" sz="200" dirty="0">
              <a:solidFill>
                <a:schemeClr val="accent1">
                  <a:lumMod val="75000"/>
                </a:schemeClr>
              </a:solidFill>
            </a:endParaRPr>
          </a:p>
          <a:p>
            <a:pPr marL="457200" indent="-457200">
              <a:buFont typeface="Arial" panose="020B0604020202020204" pitchFamily="34" charset="0"/>
              <a:buChar char="•"/>
            </a:pPr>
            <a:endParaRPr lang="en-US" sz="200" dirty="0">
              <a:solidFill>
                <a:schemeClr val="accent1">
                  <a:lumMod val="75000"/>
                </a:schemeClr>
              </a:solidFill>
            </a:endParaRPr>
          </a:p>
          <a:p>
            <a:pPr marL="457200" indent="-457200">
              <a:buFont typeface="Arial" panose="020B0604020202020204" pitchFamily="34" charset="0"/>
              <a:buChar char="•"/>
            </a:pPr>
            <a:endParaRPr lang="en-US" sz="200" dirty="0">
              <a:solidFill>
                <a:schemeClr val="accent1">
                  <a:lumMod val="75000"/>
                </a:schemeClr>
              </a:solidFill>
            </a:endParaRPr>
          </a:p>
          <a:p>
            <a:pPr marL="457200" indent="-457200">
              <a:buFont typeface="Arial" panose="020B0604020202020204" pitchFamily="34" charset="0"/>
              <a:buChar char="•"/>
            </a:pPr>
            <a:endParaRPr lang="en-US" sz="200" dirty="0">
              <a:solidFill>
                <a:schemeClr val="accent1">
                  <a:lumMod val="75000"/>
                </a:schemeClr>
              </a:solidFill>
            </a:endParaRPr>
          </a:p>
          <a:p>
            <a:pPr marL="457200" indent="-457200">
              <a:buFont typeface="Arial" panose="020B0604020202020204" pitchFamily="34" charset="0"/>
              <a:buChar char="•"/>
            </a:pPr>
            <a:r>
              <a:rPr lang="en-US" sz="2600" dirty="0">
                <a:solidFill>
                  <a:schemeClr val="accent1">
                    <a:lumMod val="75000"/>
                  </a:schemeClr>
                </a:solidFill>
              </a:rPr>
              <a:t>No urban-level services</a:t>
            </a:r>
          </a:p>
          <a:p>
            <a:endParaRPr lang="en-US" sz="1600" dirty="0">
              <a:solidFill>
                <a:schemeClr val="accent1">
                  <a:lumMod val="75000"/>
                </a:schemeClr>
              </a:solidFill>
            </a:endParaRPr>
          </a:p>
          <a:p>
            <a:endParaRPr lang="en-US" sz="100" dirty="0">
              <a:solidFill>
                <a:schemeClr val="accent1">
                  <a:lumMod val="75000"/>
                </a:schemeClr>
              </a:solidFill>
            </a:endParaRPr>
          </a:p>
          <a:p>
            <a:pPr marL="457200" indent="-457200">
              <a:buFont typeface="Arial" panose="020B0604020202020204" pitchFamily="34" charset="0"/>
              <a:buChar char="•"/>
            </a:pPr>
            <a:endParaRPr lang="en-US" sz="200" dirty="0">
              <a:solidFill>
                <a:schemeClr val="accent1">
                  <a:lumMod val="75000"/>
                </a:schemeClr>
              </a:solidFill>
            </a:endParaRPr>
          </a:p>
          <a:p>
            <a:pPr marL="457200" indent="-457200">
              <a:buFont typeface="Arial" panose="020B0604020202020204" pitchFamily="34" charset="0"/>
              <a:buChar char="•"/>
            </a:pPr>
            <a:r>
              <a:rPr lang="en-US" sz="2600" dirty="0">
                <a:solidFill>
                  <a:schemeClr val="accent1">
                    <a:lumMod val="75000"/>
                  </a:schemeClr>
                </a:solidFill>
              </a:rPr>
              <a:t>Max. density:  2 units/acre. </a:t>
            </a:r>
          </a:p>
          <a:p>
            <a:pPr marL="457200" indent="-457200">
              <a:buFont typeface="Arial" panose="020B0604020202020204" pitchFamily="34" charset="0"/>
              <a:buChar char="•"/>
            </a:pPr>
            <a:endParaRPr lang="en-US" sz="1600" dirty="0">
              <a:solidFill>
                <a:schemeClr val="accent1">
                  <a:lumMod val="75000"/>
                </a:schemeClr>
              </a:solidFill>
            </a:endParaRPr>
          </a:p>
          <a:p>
            <a:pPr marL="171450" indent="-171450">
              <a:buFont typeface="Arial" panose="020B0604020202020204" pitchFamily="34" charset="0"/>
              <a:buChar char="•"/>
            </a:pPr>
            <a:endParaRPr lang="en-US" sz="100" dirty="0">
              <a:solidFill>
                <a:schemeClr val="accent1">
                  <a:lumMod val="75000"/>
                </a:schemeClr>
              </a:solidFill>
            </a:endParaRPr>
          </a:p>
          <a:p>
            <a:pPr marL="457200" indent="-457200">
              <a:buFont typeface="Arial" panose="020B0604020202020204" pitchFamily="34" charset="0"/>
              <a:buChar char="•"/>
            </a:pPr>
            <a:r>
              <a:rPr lang="en-US" sz="2600" dirty="0">
                <a:solidFill>
                  <a:schemeClr val="accent1">
                    <a:lumMod val="75000"/>
                  </a:schemeClr>
                </a:solidFill>
              </a:rPr>
              <a:t>Max. # units/cluster: 8 </a:t>
            </a:r>
          </a:p>
        </p:txBody>
      </p:sp>
    </p:spTree>
    <p:extLst>
      <p:ext uri="{BB962C8B-B14F-4D97-AF65-F5344CB8AC3E}">
        <p14:creationId xmlns:p14="http://schemas.microsoft.com/office/powerpoint/2010/main" val="326873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ug, fabric&#10;&#10;Description automatically generated">
            <a:extLst>
              <a:ext uri="{FF2B5EF4-FFF2-40B4-BE49-F238E27FC236}">
                <a16:creationId xmlns:a16="http://schemas.microsoft.com/office/drawing/2014/main" id="{BDD2E446-2E03-4438-8B5C-2920CC19364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238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p:txBody>
          <a:bodyPr>
            <a:normAutofit/>
          </a:bodyPr>
          <a:lstStyle/>
          <a:p>
            <a:pPr>
              <a:tabLst>
                <a:tab pos="4119563" algn="l"/>
              </a:tabLst>
            </a:pPr>
            <a:r>
              <a:rPr lang="en-US" b="1" dirty="0">
                <a:solidFill>
                  <a:schemeClr val="tx2">
                    <a:lumMod val="75000"/>
                  </a:schemeClr>
                </a:solidFill>
                <a:latin typeface="+mn-lt"/>
              </a:rPr>
              <a:t>Today’s Guests</a:t>
            </a:r>
          </a:p>
        </p:txBody>
      </p:sp>
      <p:sp>
        <p:nvSpPr>
          <p:cNvPr id="6" name="Rectangle: Rounded Corners 5">
            <a:extLst>
              <a:ext uri="{FF2B5EF4-FFF2-40B4-BE49-F238E27FC236}">
                <a16:creationId xmlns:a16="http://schemas.microsoft.com/office/drawing/2014/main" id="{BFFD661F-2458-460D-A411-5E267AB8348A}"/>
              </a:ext>
            </a:extLst>
          </p:cNvPr>
          <p:cNvSpPr/>
          <p:nvPr/>
        </p:nvSpPr>
        <p:spPr>
          <a:xfrm>
            <a:off x="909735" y="2318657"/>
            <a:ext cx="3051110" cy="2743200"/>
          </a:xfrm>
          <a:prstGeom prst="roundRect">
            <a:avLst/>
          </a:prstGeom>
          <a:solidFill>
            <a:schemeClr val="tx2">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5F3FC79-5D27-477D-8C5E-6F420BFA35FB}"/>
              </a:ext>
            </a:extLst>
          </p:cNvPr>
          <p:cNvSpPr/>
          <p:nvPr/>
        </p:nvSpPr>
        <p:spPr>
          <a:xfrm>
            <a:off x="4606212" y="2318657"/>
            <a:ext cx="3051110" cy="2743200"/>
          </a:xfrm>
          <a:prstGeom prst="roundRect">
            <a:avLst/>
          </a:prstGeom>
          <a:solidFill>
            <a:schemeClr val="tx2">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10D8ADE-0A8B-475B-90F0-A2EE87AE7079}"/>
              </a:ext>
            </a:extLst>
          </p:cNvPr>
          <p:cNvSpPr/>
          <p:nvPr/>
        </p:nvSpPr>
        <p:spPr>
          <a:xfrm>
            <a:off x="8302690" y="2318657"/>
            <a:ext cx="3051110" cy="2743200"/>
          </a:xfrm>
          <a:prstGeom prst="roundRect">
            <a:avLst/>
          </a:prstGeom>
          <a:solidFill>
            <a:schemeClr val="tx2">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5A7415-34EB-4F21-8921-47B06B16C25C}"/>
              </a:ext>
            </a:extLst>
          </p:cNvPr>
          <p:cNvSpPr txBox="1"/>
          <p:nvPr/>
        </p:nvSpPr>
        <p:spPr>
          <a:xfrm>
            <a:off x="1120256" y="2766925"/>
            <a:ext cx="2630067" cy="1846659"/>
          </a:xfrm>
          <a:prstGeom prst="rect">
            <a:avLst/>
          </a:prstGeom>
          <a:noFill/>
        </p:spPr>
        <p:txBody>
          <a:bodyPr wrap="square" rtlCol="0">
            <a:spAutoFit/>
          </a:bodyPr>
          <a:lstStyle/>
          <a:p>
            <a:pPr algn="ctr"/>
            <a:r>
              <a:rPr lang="en-US" sz="3800" dirty="0">
                <a:solidFill>
                  <a:schemeClr val="bg1">
                    <a:lumMod val="95000"/>
                  </a:schemeClr>
                </a:solidFill>
              </a:rPr>
              <a:t>Homes for Islanders:</a:t>
            </a:r>
          </a:p>
          <a:p>
            <a:pPr algn="ctr"/>
            <a:r>
              <a:rPr lang="en-US" sz="3800" i="1" dirty="0">
                <a:solidFill>
                  <a:schemeClr val="bg1">
                    <a:lumMod val="95000"/>
                  </a:schemeClr>
                </a:solidFill>
              </a:rPr>
              <a:t>Justin Roche</a:t>
            </a:r>
          </a:p>
        </p:txBody>
      </p:sp>
      <p:sp>
        <p:nvSpPr>
          <p:cNvPr id="11" name="TextBox 10">
            <a:extLst>
              <a:ext uri="{FF2B5EF4-FFF2-40B4-BE49-F238E27FC236}">
                <a16:creationId xmlns:a16="http://schemas.microsoft.com/office/drawing/2014/main" id="{9F5E4AF7-3D68-4499-95CF-597AEDF209FE}"/>
              </a:ext>
            </a:extLst>
          </p:cNvPr>
          <p:cNvSpPr txBox="1"/>
          <p:nvPr/>
        </p:nvSpPr>
        <p:spPr>
          <a:xfrm>
            <a:off x="4828591" y="2474536"/>
            <a:ext cx="2606352" cy="2431435"/>
          </a:xfrm>
          <a:prstGeom prst="rect">
            <a:avLst/>
          </a:prstGeom>
          <a:noFill/>
        </p:spPr>
        <p:txBody>
          <a:bodyPr wrap="square" rtlCol="0">
            <a:spAutoFit/>
          </a:bodyPr>
          <a:lstStyle/>
          <a:p>
            <a:pPr algn="ctr"/>
            <a:r>
              <a:rPr lang="en-US" sz="3800" dirty="0">
                <a:solidFill>
                  <a:schemeClr val="bg1">
                    <a:lumMod val="95000"/>
                  </a:schemeClr>
                </a:solidFill>
              </a:rPr>
              <a:t>OPAL </a:t>
            </a:r>
          </a:p>
          <a:p>
            <a:pPr algn="ctr"/>
            <a:r>
              <a:rPr lang="en-US" sz="3800" dirty="0">
                <a:solidFill>
                  <a:schemeClr val="bg1">
                    <a:lumMod val="95000"/>
                  </a:schemeClr>
                </a:solidFill>
              </a:rPr>
              <a:t>Community Land Trust:</a:t>
            </a:r>
          </a:p>
          <a:p>
            <a:pPr algn="ctr"/>
            <a:r>
              <a:rPr lang="en-US" sz="3800" i="1" dirty="0">
                <a:solidFill>
                  <a:schemeClr val="bg1">
                    <a:lumMod val="95000"/>
                  </a:schemeClr>
                </a:solidFill>
              </a:rPr>
              <a:t>Lisa Byers</a:t>
            </a:r>
          </a:p>
        </p:txBody>
      </p:sp>
      <p:sp>
        <p:nvSpPr>
          <p:cNvPr id="12" name="TextBox 11">
            <a:extLst>
              <a:ext uri="{FF2B5EF4-FFF2-40B4-BE49-F238E27FC236}">
                <a16:creationId xmlns:a16="http://schemas.microsoft.com/office/drawing/2014/main" id="{7477AA37-FAC9-4D32-B507-91DABD345BC3}"/>
              </a:ext>
            </a:extLst>
          </p:cNvPr>
          <p:cNvSpPr txBox="1"/>
          <p:nvPr/>
        </p:nvSpPr>
        <p:spPr>
          <a:xfrm>
            <a:off x="8477638" y="2474535"/>
            <a:ext cx="2804627" cy="2431435"/>
          </a:xfrm>
          <a:prstGeom prst="rect">
            <a:avLst/>
          </a:prstGeom>
          <a:noFill/>
        </p:spPr>
        <p:txBody>
          <a:bodyPr wrap="square" rtlCol="0">
            <a:spAutoFit/>
          </a:bodyPr>
          <a:lstStyle/>
          <a:p>
            <a:pPr algn="ctr"/>
            <a:r>
              <a:rPr lang="en-US" sz="3800" dirty="0">
                <a:solidFill>
                  <a:schemeClr val="bg1">
                    <a:lumMod val="95000"/>
                  </a:schemeClr>
                </a:solidFill>
              </a:rPr>
              <a:t>Lopez</a:t>
            </a:r>
          </a:p>
          <a:p>
            <a:pPr algn="ctr"/>
            <a:r>
              <a:rPr lang="en-US" sz="3800" dirty="0">
                <a:solidFill>
                  <a:schemeClr val="bg1">
                    <a:lumMod val="95000"/>
                  </a:schemeClr>
                </a:solidFill>
              </a:rPr>
              <a:t>Community Land Trust:</a:t>
            </a:r>
          </a:p>
          <a:p>
            <a:pPr algn="ctr"/>
            <a:r>
              <a:rPr lang="en-US" sz="3800" i="1" dirty="0">
                <a:solidFill>
                  <a:schemeClr val="bg1">
                    <a:lumMod val="95000"/>
                  </a:schemeClr>
                </a:solidFill>
              </a:rPr>
              <a:t>Sandy Bishop</a:t>
            </a:r>
          </a:p>
        </p:txBody>
      </p:sp>
    </p:spTree>
    <p:extLst>
      <p:ext uri="{BB962C8B-B14F-4D97-AF65-F5344CB8AC3E}">
        <p14:creationId xmlns:p14="http://schemas.microsoft.com/office/powerpoint/2010/main" val="43846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838200" y="2119939"/>
            <a:ext cx="10787234" cy="3124201"/>
          </a:xfrm>
        </p:spPr>
        <p:txBody>
          <a:bodyPr>
            <a:noAutofit/>
          </a:bodyPr>
          <a:lstStyle/>
          <a:p>
            <a:r>
              <a:rPr lang="en-US" sz="2600" dirty="0">
                <a:solidFill>
                  <a:schemeClr val="tx2">
                    <a:lumMod val="75000"/>
                  </a:schemeClr>
                </a:solidFill>
              </a:rPr>
              <a:t>Why should the number of units per cluster be increased from 8 to 12?</a:t>
            </a:r>
          </a:p>
          <a:p>
            <a:pPr marL="0" indent="0">
              <a:buNone/>
            </a:pPr>
            <a:endParaRPr lang="en-US" sz="200" dirty="0">
              <a:solidFill>
                <a:schemeClr val="tx2">
                  <a:lumMod val="75000"/>
                </a:schemeClr>
              </a:solidFill>
            </a:endParaRPr>
          </a:p>
          <a:p>
            <a:r>
              <a:rPr lang="en-US" sz="2600" dirty="0">
                <a:solidFill>
                  <a:schemeClr val="tx2">
                    <a:lumMod val="75000"/>
                  </a:schemeClr>
                </a:solidFill>
              </a:rPr>
              <a:t>Why should the limit on square footage per dwelling be increased?</a:t>
            </a:r>
          </a:p>
          <a:p>
            <a:pPr marL="0" indent="0">
              <a:buNone/>
            </a:pPr>
            <a:endParaRPr lang="en-US" sz="200" dirty="0">
              <a:solidFill>
                <a:schemeClr val="tx2">
                  <a:lumMod val="75000"/>
                </a:schemeClr>
              </a:solidFill>
            </a:endParaRPr>
          </a:p>
          <a:p>
            <a:r>
              <a:rPr lang="en-US" sz="2600" dirty="0">
                <a:solidFill>
                  <a:schemeClr val="tx2">
                    <a:lumMod val="75000"/>
                  </a:schemeClr>
                </a:solidFill>
              </a:rPr>
              <a:t>Should the code be changed to allow </a:t>
            </a:r>
            <a:r>
              <a:rPr lang="en-US" sz="2600" i="1" dirty="0">
                <a:solidFill>
                  <a:schemeClr val="tx2">
                    <a:lumMod val="75000"/>
                  </a:schemeClr>
                </a:solidFill>
              </a:rPr>
              <a:t>anyone</a:t>
            </a:r>
            <a:r>
              <a:rPr lang="en-US" sz="2600" dirty="0">
                <a:solidFill>
                  <a:schemeClr val="tx2">
                    <a:lumMod val="75000"/>
                  </a:schemeClr>
                </a:solidFill>
              </a:rPr>
              <a:t> to build cluster developments?</a:t>
            </a:r>
          </a:p>
          <a:p>
            <a:pPr marL="0" indent="0">
              <a:buNone/>
            </a:pPr>
            <a:endParaRPr lang="en-US" sz="200" dirty="0">
              <a:solidFill>
                <a:schemeClr val="tx2">
                  <a:lumMod val="75000"/>
                </a:schemeClr>
              </a:solidFill>
            </a:endParaRPr>
          </a:p>
          <a:p>
            <a:r>
              <a:rPr lang="en-US" sz="2600" dirty="0">
                <a:solidFill>
                  <a:schemeClr val="tx2">
                    <a:lumMod val="75000"/>
                  </a:schemeClr>
                </a:solidFill>
              </a:rPr>
              <a:t>Why should the requirement for restrictive use easements be removed?</a:t>
            </a:r>
          </a:p>
          <a:p>
            <a:pPr marL="0" indent="0">
              <a:buNone/>
            </a:pPr>
            <a:endParaRPr lang="en-US" sz="200" dirty="0">
              <a:solidFill>
                <a:schemeClr val="tx2">
                  <a:lumMod val="75000"/>
                </a:schemeClr>
              </a:solidFill>
            </a:endParaRPr>
          </a:p>
          <a:p>
            <a:r>
              <a:rPr lang="en-US" sz="2600" dirty="0">
                <a:solidFill>
                  <a:schemeClr val="tx2">
                    <a:lumMod val="75000"/>
                  </a:schemeClr>
                </a:solidFill>
              </a:rPr>
              <a:t>What other challenges do you face when considering cluster developments?</a:t>
            </a:r>
          </a:p>
          <a:p>
            <a:pPr marL="0" indent="0">
              <a:buNone/>
            </a:pPr>
            <a:endParaRPr lang="en-US" sz="200" dirty="0">
              <a:solidFill>
                <a:schemeClr val="tx2">
                  <a:lumMod val="75000"/>
                </a:schemeClr>
              </a:solidFill>
            </a:endParaRPr>
          </a:p>
          <a:p>
            <a:r>
              <a:rPr lang="en-US" sz="2600" dirty="0">
                <a:solidFill>
                  <a:schemeClr val="tx2">
                    <a:lumMod val="75000"/>
                  </a:schemeClr>
                </a:solidFill>
              </a:rPr>
              <a:t>What are the benefits of developing in rural areas as opposed to in UGAs?</a:t>
            </a:r>
          </a:p>
        </p:txBody>
      </p:sp>
      <p:sp>
        <p:nvSpPr>
          <p:cNvPr id="5" name="Title 4">
            <a:extLst>
              <a:ext uri="{FF2B5EF4-FFF2-40B4-BE49-F238E27FC236}">
                <a16:creationId xmlns:a16="http://schemas.microsoft.com/office/drawing/2014/main" id="{8FB12561-295C-45FF-81E1-A12E3CD68AC7}"/>
              </a:ext>
            </a:extLst>
          </p:cNvPr>
          <p:cNvSpPr>
            <a:spLocks noGrp="1"/>
          </p:cNvSpPr>
          <p:nvPr>
            <p:ph type="title"/>
          </p:nvPr>
        </p:nvSpPr>
        <p:spPr>
          <a:xfrm>
            <a:off x="838200" y="516127"/>
            <a:ext cx="3003958" cy="1019058"/>
          </a:xfrm>
          <a:solidFill>
            <a:schemeClr val="tx2">
              <a:lumMod val="75000"/>
            </a:schemeClr>
          </a:solidFill>
        </p:spPr>
        <p:txBody>
          <a:bodyPr/>
          <a:lstStyle/>
          <a:p>
            <a:r>
              <a:rPr lang="en-US" b="1" dirty="0">
                <a:solidFill>
                  <a:schemeClr val="bg1">
                    <a:lumMod val="95000"/>
                  </a:schemeClr>
                </a:solidFill>
                <a:latin typeface="+mn-lt"/>
              </a:rPr>
              <a:t>Questions</a:t>
            </a:r>
          </a:p>
        </p:txBody>
      </p:sp>
    </p:spTree>
    <p:extLst>
      <p:ext uri="{BB962C8B-B14F-4D97-AF65-F5344CB8AC3E}">
        <p14:creationId xmlns:p14="http://schemas.microsoft.com/office/powerpoint/2010/main" val="224724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799" y="665578"/>
            <a:ext cx="7341577" cy="1012219"/>
          </a:xfrm>
          <a:noFill/>
        </p:spPr>
        <p:txBody>
          <a:bodyPr>
            <a:normAutofit fontScale="90000"/>
          </a:bodyPr>
          <a:lstStyle/>
          <a:p>
            <a:r>
              <a:rPr lang="en-US" sz="4500" b="1" dirty="0">
                <a:solidFill>
                  <a:schemeClr val="accent1">
                    <a:lumMod val="75000"/>
                  </a:schemeClr>
                </a:solidFill>
                <a:latin typeface="+mn-lt"/>
              </a:rPr>
              <a:t>Code change options discussion</a:t>
            </a:r>
          </a:p>
        </p:txBody>
      </p:sp>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514799" y="2399443"/>
            <a:ext cx="10018713" cy="3124201"/>
          </a:xfrm>
        </p:spPr>
        <p:txBody>
          <a:bodyPr>
            <a:normAutofit fontScale="92500" lnSpcReduction="20000"/>
          </a:bodyPr>
          <a:lstStyle/>
          <a:p>
            <a:pPr marL="514350" indent="-514350">
              <a:buFont typeface="+mj-lt"/>
              <a:buAutoNum type="arabicPeriod"/>
            </a:pPr>
            <a:r>
              <a:rPr lang="en-US" sz="3000" dirty="0">
                <a:solidFill>
                  <a:schemeClr val="tx2">
                    <a:lumMod val="75000"/>
                  </a:schemeClr>
                </a:solidFill>
              </a:rPr>
              <a:t>Limits to the number of units in a cluster development</a:t>
            </a:r>
          </a:p>
          <a:p>
            <a:pPr marL="0" indent="0">
              <a:buNone/>
            </a:pPr>
            <a:endParaRPr lang="en-US" sz="3000" dirty="0">
              <a:solidFill>
                <a:schemeClr val="tx2">
                  <a:lumMod val="75000"/>
                </a:schemeClr>
              </a:solidFill>
            </a:endParaRPr>
          </a:p>
          <a:p>
            <a:pPr marL="514350" indent="-514350">
              <a:buFont typeface="+mj-lt"/>
              <a:buAutoNum type="arabicPeriod" startAt="2"/>
            </a:pPr>
            <a:r>
              <a:rPr lang="en-US" sz="3000" dirty="0">
                <a:solidFill>
                  <a:schemeClr val="tx2">
                    <a:lumMod val="75000"/>
                  </a:schemeClr>
                </a:solidFill>
              </a:rPr>
              <a:t>Limits to the size of cluster development structures</a:t>
            </a:r>
          </a:p>
          <a:p>
            <a:pPr marL="0" indent="0">
              <a:buNone/>
            </a:pPr>
            <a:endParaRPr lang="en-US" sz="3000" dirty="0">
              <a:solidFill>
                <a:schemeClr val="tx2">
                  <a:lumMod val="75000"/>
                </a:schemeClr>
              </a:solidFill>
            </a:endParaRPr>
          </a:p>
          <a:p>
            <a:pPr marL="514350" indent="-514350">
              <a:buFont typeface="+mj-lt"/>
              <a:buAutoNum type="arabicPeriod" startAt="3"/>
            </a:pPr>
            <a:r>
              <a:rPr lang="en-US" sz="3000" dirty="0">
                <a:solidFill>
                  <a:schemeClr val="tx2">
                    <a:lumMod val="75000"/>
                  </a:schemeClr>
                </a:solidFill>
              </a:rPr>
              <a:t>Cluster development ownership requirements</a:t>
            </a:r>
          </a:p>
          <a:p>
            <a:pPr marL="0" indent="0">
              <a:buNone/>
            </a:pPr>
            <a:endParaRPr lang="en-US" sz="3000" dirty="0">
              <a:solidFill>
                <a:schemeClr val="tx2">
                  <a:lumMod val="75000"/>
                </a:schemeClr>
              </a:solidFill>
            </a:endParaRPr>
          </a:p>
          <a:p>
            <a:pPr marL="514350" indent="-514350">
              <a:buFont typeface="+mj-lt"/>
              <a:buAutoNum type="arabicPeriod" startAt="4"/>
            </a:pPr>
            <a:r>
              <a:rPr lang="en-US" sz="3000" dirty="0">
                <a:solidFill>
                  <a:schemeClr val="tx2">
                    <a:lumMod val="75000"/>
                  </a:schemeClr>
                </a:solidFill>
              </a:rPr>
              <a:t>Assurance of affordability requirements</a:t>
            </a:r>
          </a:p>
        </p:txBody>
      </p:sp>
    </p:spTree>
    <p:extLst>
      <p:ext uri="{BB962C8B-B14F-4D97-AF65-F5344CB8AC3E}">
        <p14:creationId xmlns:p14="http://schemas.microsoft.com/office/powerpoint/2010/main" val="224579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D087-8ED5-41A5-B882-68D333B46EFA}"/>
              </a:ext>
            </a:extLst>
          </p:cNvPr>
          <p:cNvSpPr>
            <a:spLocks noGrp="1"/>
          </p:cNvSpPr>
          <p:nvPr>
            <p:ph type="title"/>
          </p:nvPr>
        </p:nvSpPr>
        <p:spPr>
          <a:xfrm>
            <a:off x="771525" y="2175668"/>
            <a:ext cx="10515600" cy="1325563"/>
          </a:xfrm>
        </p:spPr>
        <p:txBody>
          <a:bodyPr>
            <a:normAutofit fontScale="90000"/>
          </a:bodyPr>
          <a:lstStyle/>
          <a:p>
            <a:r>
              <a:rPr lang="en-US" b="1" dirty="0">
                <a:solidFill>
                  <a:schemeClr val="accent1">
                    <a:lumMod val="75000"/>
                  </a:schemeClr>
                </a:solidFill>
                <a:latin typeface="+mn-lt"/>
              </a:rPr>
              <a:t>Issue One: Limits to the number of units allowed</a:t>
            </a:r>
            <a:br>
              <a:rPr lang="en-US" b="1" dirty="0">
                <a:solidFill>
                  <a:schemeClr val="accent1">
                    <a:lumMod val="75000"/>
                  </a:schemeClr>
                </a:solidFill>
                <a:latin typeface="+mn-lt"/>
              </a:rPr>
            </a:br>
            <a:br>
              <a:rPr lang="en-US" b="1" dirty="0">
                <a:solidFill>
                  <a:schemeClr val="accent1">
                    <a:lumMod val="75000"/>
                  </a:schemeClr>
                </a:solidFill>
                <a:latin typeface="+mn-lt"/>
              </a:rPr>
            </a:br>
            <a:r>
              <a:rPr lang="en-US" dirty="0">
                <a:solidFill>
                  <a:schemeClr val="tx2">
                    <a:lumMod val="75000"/>
                  </a:schemeClr>
                </a:solidFill>
                <a:latin typeface="+mn-lt"/>
              </a:rPr>
              <a:t>Option A:  Update SJCC 18.60.230(C)(5)(b) to allow a maximum of twelve dwelling units in rural residential clusters</a:t>
            </a:r>
            <a:br>
              <a:rPr lang="en-US" dirty="0">
                <a:solidFill>
                  <a:schemeClr val="tx2">
                    <a:lumMod val="75000"/>
                  </a:schemeClr>
                </a:solidFill>
                <a:latin typeface="+mn-lt"/>
              </a:rPr>
            </a:br>
            <a:br>
              <a:rPr lang="en-US" dirty="0">
                <a:solidFill>
                  <a:schemeClr val="tx2">
                    <a:lumMod val="75000"/>
                  </a:schemeClr>
                </a:solidFill>
                <a:latin typeface="+mn-lt"/>
              </a:rPr>
            </a:br>
            <a:r>
              <a:rPr lang="en-US" dirty="0">
                <a:solidFill>
                  <a:schemeClr val="tx2">
                    <a:lumMod val="75000"/>
                  </a:schemeClr>
                </a:solidFill>
                <a:latin typeface="+mn-lt"/>
              </a:rPr>
              <a:t>Option B:  No change</a:t>
            </a:r>
          </a:p>
        </p:txBody>
      </p:sp>
    </p:spTree>
    <p:extLst>
      <p:ext uri="{BB962C8B-B14F-4D97-AF65-F5344CB8AC3E}">
        <p14:creationId xmlns:p14="http://schemas.microsoft.com/office/powerpoint/2010/main" val="90172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D087-8ED5-41A5-B882-68D333B46EFA}"/>
              </a:ext>
            </a:extLst>
          </p:cNvPr>
          <p:cNvSpPr>
            <a:spLocks noGrp="1"/>
          </p:cNvSpPr>
          <p:nvPr>
            <p:ph type="title"/>
          </p:nvPr>
        </p:nvSpPr>
        <p:spPr>
          <a:xfrm>
            <a:off x="609600" y="1600200"/>
            <a:ext cx="10515600" cy="4667250"/>
          </a:xfrm>
        </p:spPr>
        <p:txBody>
          <a:bodyPr>
            <a:noAutofit/>
          </a:bodyPr>
          <a:lstStyle/>
          <a:p>
            <a:r>
              <a:rPr lang="en-US" sz="3500" dirty="0">
                <a:solidFill>
                  <a:schemeClr val="tx2">
                    <a:lumMod val="75000"/>
                  </a:schemeClr>
                </a:solidFill>
                <a:latin typeface="+mn-lt"/>
              </a:rPr>
              <a:t> A: increase the maximum allowed sq. ft. for cluster dwellings to 1,750 sq. ft., not including accessory structures. [Homes for Islanders request] </a:t>
            </a:r>
            <a:br>
              <a:rPr lang="en-US" sz="3500" dirty="0">
                <a:solidFill>
                  <a:schemeClr val="tx2">
                    <a:lumMod val="75000"/>
                  </a:schemeClr>
                </a:solidFill>
                <a:latin typeface="+mn-lt"/>
              </a:rPr>
            </a:br>
            <a:br>
              <a:rPr lang="en-US" sz="3500" dirty="0">
                <a:solidFill>
                  <a:schemeClr val="tx2">
                    <a:lumMod val="75000"/>
                  </a:schemeClr>
                </a:solidFill>
                <a:latin typeface="+mn-lt"/>
              </a:rPr>
            </a:br>
            <a:r>
              <a:rPr lang="en-US" sz="3500" dirty="0">
                <a:solidFill>
                  <a:schemeClr val="tx2">
                    <a:lumMod val="75000"/>
                  </a:schemeClr>
                </a:solidFill>
                <a:latin typeface="+mn-lt"/>
              </a:rPr>
              <a:t>B: increase the maximum allowed sq. ft. for cluster dwellings to 2,000 sq. ft., including accessory structures. </a:t>
            </a:r>
            <a:br>
              <a:rPr lang="en-US" sz="3500" dirty="0">
                <a:solidFill>
                  <a:schemeClr val="tx2">
                    <a:lumMod val="75000"/>
                  </a:schemeClr>
                </a:solidFill>
                <a:latin typeface="+mn-lt"/>
              </a:rPr>
            </a:br>
            <a:br>
              <a:rPr lang="en-US" sz="3500" dirty="0">
                <a:solidFill>
                  <a:schemeClr val="tx2">
                    <a:lumMod val="75000"/>
                  </a:schemeClr>
                </a:solidFill>
                <a:latin typeface="+mn-lt"/>
              </a:rPr>
            </a:br>
            <a:r>
              <a:rPr lang="en-US" sz="3500" dirty="0">
                <a:solidFill>
                  <a:schemeClr val="tx2">
                    <a:lumMod val="75000"/>
                  </a:schemeClr>
                </a:solidFill>
                <a:latin typeface="+mn-lt"/>
              </a:rPr>
              <a:t>C: No Change</a:t>
            </a:r>
          </a:p>
        </p:txBody>
      </p:sp>
      <p:sp>
        <p:nvSpPr>
          <p:cNvPr id="3" name="Title 1">
            <a:extLst>
              <a:ext uri="{FF2B5EF4-FFF2-40B4-BE49-F238E27FC236}">
                <a16:creationId xmlns:a16="http://schemas.microsoft.com/office/drawing/2014/main" id="{6237F148-CB18-4B42-80B8-33F419DDF0E3}"/>
              </a:ext>
            </a:extLst>
          </p:cNvPr>
          <p:cNvSpPr txBox="1">
            <a:spLocks/>
          </p:cNvSpPr>
          <p:nvPr/>
        </p:nvSpPr>
        <p:spPr>
          <a:xfrm>
            <a:off x="609600" y="247650"/>
            <a:ext cx="10018713" cy="1752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mn-lt"/>
              </a:rPr>
              <a:t>Issue Two: Limits to the size of structures</a:t>
            </a:r>
          </a:p>
        </p:txBody>
      </p:sp>
    </p:spTree>
    <p:extLst>
      <p:ext uri="{BB962C8B-B14F-4D97-AF65-F5344CB8AC3E}">
        <p14:creationId xmlns:p14="http://schemas.microsoft.com/office/powerpoint/2010/main" val="101999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799" y="522703"/>
            <a:ext cx="10629451" cy="1012219"/>
          </a:xfrm>
          <a:noFill/>
        </p:spPr>
        <p:txBody>
          <a:bodyPr>
            <a:normAutofit/>
          </a:bodyPr>
          <a:lstStyle/>
          <a:p>
            <a:r>
              <a:rPr lang="en-US" sz="4500" b="1" dirty="0">
                <a:solidFill>
                  <a:schemeClr val="tx2">
                    <a:lumMod val="75000"/>
                  </a:schemeClr>
                </a:solidFill>
                <a:latin typeface="+mn-lt"/>
              </a:rPr>
              <a:t>How is building square footage counted?</a:t>
            </a:r>
          </a:p>
        </p:txBody>
      </p:sp>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514799" y="1866899"/>
            <a:ext cx="4990651" cy="3124201"/>
          </a:xfrm>
        </p:spPr>
        <p:txBody>
          <a:bodyPr>
            <a:noAutofit/>
          </a:bodyPr>
          <a:lstStyle/>
          <a:p>
            <a:pPr marL="0" indent="0">
              <a:buNone/>
            </a:pPr>
            <a:r>
              <a:rPr lang="en-US" u="sng" dirty="0">
                <a:solidFill>
                  <a:schemeClr val="tx2">
                    <a:lumMod val="75000"/>
                  </a:schemeClr>
                </a:solidFill>
              </a:rPr>
              <a:t>Option A:</a:t>
            </a:r>
            <a:r>
              <a:rPr lang="en-US" dirty="0">
                <a:solidFill>
                  <a:schemeClr val="tx2">
                    <a:lumMod val="75000"/>
                  </a:schemeClr>
                </a:solidFill>
              </a:rPr>
              <a:t>  Dwelling units (including associated accessory structures) shall not exceed 1,500 square feet each.</a:t>
            </a:r>
          </a:p>
        </p:txBody>
      </p:sp>
      <p:sp>
        <p:nvSpPr>
          <p:cNvPr id="4" name="Content Placeholder 2">
            <a:extLst>
              <a:ext uri="{FF2B5EF4-FFF2-40B4-BE49-F238E27FC236}">
                <a16:creationId xmlns:a16="http://schemas.microsoft.com/office/drawing/2014/main" id="{8D21383B-C839-4CDB-9B49-9D8E4C7A48DD}"/>
              </a:ext>
            </a:extLst>
          </p:cNvPr>
          <p:cNvSpPr txBox="1">
            <a:spLocks/>
          </p:cNvSpPr>
          <p:nvPr/>
        </p:nvSpPr>
        <p:spPr>
          <a:xfrm>
            <a:off x="6534599" y="1757769"/>
            <a:ext cx="4990651" cy="3124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solidFill>
                  <a:schemeClr val="tx2">
                    <a:lumMod val="75000"/>
                  </a:schemeClr>
                </a:solidFill>
              </a:rPr>
              <a:t>Option B:</a:t>
            </a:r>
            <a:r>
              <a:rPr lang="en-US" dirty="0">
                <a:solidFill>
                  <a:schemeClr val="tx2">
                    <a:lumMod val="75000"/>
                  </a:schemeClr>
                </a:solidFill>
              </a:rPr>
              <a:t>  The average square footage per dwelling (including associated accessory structures) shall not exceed 1,500 square feet across the development.</a:t>
            </a:r>
          </a:p>
        </p:txBody>
      </p:sp>
      <p:sp>
        <p:nvSpPr>
          <p:cNvPr id="5" name="Rectangle 4">
            <a:extLst>
              <a:ext uri="{FF2B5EF4-FFF2-40B4-BE49-F238E27FC236}">
                <a16:creationId xmlns:a16="http://schemas.microsoft.com/office/drawing/2014/main" id="{77E67873-75A3-49BF-BBFB-AE2329BC0A1D}"/>
              </a:ext>
            </a:extLst>
          </p:cNvPr>
          <p:cNvSpPr/>
          <p:nvPr/>
        </p:nvSpPr>
        <p:spPr>
          <a:xfrm>
            <a:off x="666750" y="3876674"/>
            <a:ext cx="4714875" cy="2638425"/>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51C744-1267-4516-82E0-19FC236F9DC8}"/>
              </a:ext>
            </a:extLst>
          </p:cNvPr>
          <p:cNvSpPr/>
          <p:nvPr/>
        </p:nvSpPr>
        <p:spPr>
          <a:xfrm>
            <a:off x="6686552" y="4003864"/>
            <a:ext cx="4600575" cy="2638425"/>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F7E5B8-DBB9-4117-8A38-9B70757455C9}"/>
              </a:ext>
            </a:extLst>
          </p:cNvPr>
          <p:cNvSpPr/>
          <p:nvPr/>
        </p:nvSpPr>
        <p:spPr>
          <a:xfrm>
            <a:off x="990003" y="4341826"/>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0F9D73-5899-4544-B064-E88AAC2C4EE6}"/>
              </a:ext>
            </a:extLst>
          </p:cNvPr>
          <p:cNvSpPr/>
          <p:nvPr/>
        </p:nvSpPr>
        <p:spPr>
          <a:xfrm>
            <a:off x="1423987" y="4171950"/>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FF5202-CD8A-4078-93C7-D2E97D3A7B77}"/>
              </a:ext>
            </a:extLst>
          </p:cNvPr>
          <p:cNvSpPr/>
          <p:nvPr/>
        </p:nvSpPr>
        <p:spPr>
          <a:xfrm>
            <a:off x="1847849" y="4171950"/>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59215F-AC76-4B4C-BCBD-471FBE69A113}"/>
              </a:ext>
            </a:extLst>
          </p:cNvPr>
          <p:cNvSpPr/>
          <p:nvPr/>
        </p:nvSpPr>
        <p:spPr>
          <a:xfrm>
            <a:off x="990003" y="4775213"/>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8C5A96-502F-48FE-8FC9-056AC46438E2}"/>
              </a:ext>
            </a:extLst>
          </p:cNvPr>
          <p:cNvSpPr/>
          <p:nvPr/>
        </p:nvSpPr>
        <p:spPr>
          <a:xfrm>
            <a:off x="990003" y="5188152"/>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39210E-AD8F-4214-9856-D39C420B502C}"/>
              </a:ext>
            </a:extLst>
          </p:cNvPr>
          <p:cNvSpPr/>
          <p:nvPr/>
        </p:nvSpPr>
        <p:spPr>
          <a:xfrm>
            <a:off x="990003" y="5627001"/>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023123-4BB4-449E-8806-4CF4C87E903A}"/>
              </a:ext>
            </a:extLst>
          </p:cNvPr>
          <p:cNvSpPr/>
          <p:nvPr/>
        </p:nvSpPr>
        <p:spPr>
          <a:xfrm>
            <a:off x="1423987" y="5788926"/>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4695E5-DA95-4F83-879C-6B25FC2FDBB0}"/>
              </a:ext>
            </a:extLst>
          </p:cNvPr>
          <p:cNvSpPr/>
          <p:nvPr/>
        </p:nvSpPr>
        <p:spPr>
          <a:xfrm>
            <a:off x="7028255" y="5841210"/>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F6CCDD-B3EE-4122-8EE2-535B43F72E1E}"/>
              </a:ext>
            </a:extLst>
          </p:cNvPr>
          <p:cNvSpPr/>
          <p:nvPr/>
        </p:nvSpPr>
        <p:spPr>
          <a:xfrm>
            <a:off x="7858114" y="4339061"/>
            <a:ext cx="176213" cy="323851"/>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960E9A-ABF2-4F09-9B0B-46389F2433F1}"/>
              </a:ext>
            </a:extLst>
          </p:cNvPr>
          <p:cNvSpPr/>
          <p:nvPr/>
        </p:nvSpPr>
        <p:spPr>
          <a:xfrm>
            <a:off x="7028255" y="4999227"/>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9A6B4F-1CBB-4B7A-BD88-B4A03E7195D8}"/>
              </a:ext>
            </a:extLst>
          </p:cNvPr>
          <p:cNvSpPr/>
          <p:nvPr/>
        </p:nvSpPr>
        <p:spPr>
          <a:xfrm>
            <a:off x="7028255" y="5406248"/>
            <a:ext cx="295275"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231E7D-740C-4ADB-AF55-D6C36C43A2D5}"/>
              </a:ext>
            </a:extLst>
          </p:cNvPr>
          <p:cNvSpPr/>
          <p:nvPr/>
        </p:nvSpPr>
        <p:spPr>
          <a:xfrm>
            <a:off x="7484259" y="5910734"/>
            <a:ext cx="404817" cy="424563"/>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CD6E33-4F2A-4E38-8FF2-9F8D7F54A4B9}"/>
              </a:ext>
            </a:extLst>
          </p:cNvPr>
          <p:cNvSpPr/>
          <p:nvPr/>
        </p:nvSpPr>
        <p:spPr>
          <a:xfrm>
            <a:off x="7028255" y="4462114"/>
            <a:ext cx="404817" cy="424563"/>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708B8B-E100-493B-A5C3-B2B3CC1A5494}"/>
              </a:ext>
            </a:extLst>
          </p:cNvPr>
          <p:cNvSpPr/>
          <p:nvPr/>
        </p:nvSpPr>
        <p:spPr>
          <a:xfrm>
            <a:off x="7598562" y="4341826"/>
            <a:ext cx="176213" cy="323850"/>
          </a:xfrm>
          <a:prstGeom prst="rect">
            <a:avLst/>
          </a:prstGeom>
          <a:solidFill>
            <a:srgbClr val="BD58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80BFC4F-B1DF-468F-849F-33BAC481671F}"/>
              </a:ext>
            </a:extLst>
          </p:cNvPr>
          <p:cNvSpPr txBox="1"/>
          <p:nvPr/>
        </p:nvSpPr>
        <p:spPr>
          <a:xfrm>
            <a:off x="2333624" y="4171950"/>
            <a:ext cx="2695576" cy="400110"/>
          </a:xfrm>
          <a:prstGeom prst="rect">
            <a:avLst/>
          </a:prstGeom>
          <a:noFill/>
        </p:spPr>
        <p:txBody>
          <a:bodyPr wrap="square" rtlCol="0">
            <a:spAutoFit/>
          </a:bodyPr>
          <a:lstStyle/>
          <a:p>
            <a:r>
              <a:rPr lang="en-US" sz="2000" b="1" dirty="0">
                <a:solidFill>
                  <a:schemeClr val="tx2">
                    <a:lumMod val="75000"/>
                  </a:schemeClr>
                </a:solidFill>
              </a:rPr>
              <a:t>All units: 1,500 sq. ft.</a:t>
            </a:r>
          </a:p>
        </p:txBody>
      </p:sp>
      <p:sp>
        <p:nvSpPr>
          <p:cNvPr id="24" name="TextBox 23">
            <a:extLst>
              <a:ext uri="{FF2B5EF4-FFF2-40B4-BE49-F238E27FC236}">
                <a16:creationId xmlns:a16="http://schemas.microsoft.com/office/drawing/2014/main" id="{76A7BB66-C8B8-41FF-A5BD-B7F54AE69C28}"/>
              </a:ext>
            </a:extLst>
          </p:cNvPr>
          <p:cNvSpPr txBox="1"/>
          <p:nvPr/>
        </p:nvSpPr>
        <p:spPr>
          <a:xfrm>
            <a:off x="8314132" y="4362450"/>
            <a:ext cx="2695576" cy="707886"/>
          </a:xfrm>
          <a:prstGeom prst="rect">
            <a:avLst/>
          </a:prstGeom>
          <a:noFill/>
        </p:spPr>
        <p:txBody>
          <a:bodyPr wrap="square" rtlCol="0">
            <a:spAutoFit/>
          </a:bodyPr>
          <a:lstStyle/>
          <a:p>
            <a:r>
              <a:rPr lang="en-US" sz="2000" b="1" dirty="0">
                <a:solidFill>
                  <a:schemeClr val="tx2">
                    <a:lumMod val="75000"/>
                  </a:schemeClr>
                </a:solidFill>
              </a:rPr>
              <a:t>Units of various sizes.</a:t>
            </a:r>
          </a:p>
          <a:p>
            <a:r>
              <a:rPr lang="en-US" sz="2000" b="1" dirty="0">
                <a:solidFill>
                  <a:schemeClr val="tx2">
                    <a:lumMod val="75000"/>
                  </a:schemeClr>
                </a:solidFill>
              </a:rPr>
              <a:t>Average 1,500 sq. ft.</a:t>
            </a:r>
          </a:p>
        </p:txBody>
      </p:sp>
    </p:spTree>
    <p:extLst>
      <p:ext uri="{BB962C8B-B14F-4D97-AF65-F5344CB8AC3E}">
        <p14:creationId xmlns:p14="http://schemas.microsoft.com/office/powerpoint/2010/main" val="85402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D087-8ED5-41A5-B882-68D333B46EFA}"/>
              </a:ext>
            </a:extLst>
          </p:cNvPr>
          <p:cNvSpPr>
            <a:spLocks noGrp="1"/>
          </p:cNvSpPr>
          <p:nvPr>
            <p:ph type="title"/>
          </p:nvPr>
        </p:nvSpPr>
        <p:spPr>
          <a:xfrm>
            <a:off x="609600" y="1600200"/>
            <a:ext cx="10515600" cy="3381375"/>
          </a:xfrm>
        </p:spPr>
        <p:txBody>
          <a:bodyPr>
            <a:noAutofit/>
          </a:bodyPr>
          <a:lstStyle/>
          <a:p>
            <a:r>
              <a:rPr lang="en-US" sz="3500" dirty="0">
                <a:solidFill>
                  <a:schemeClr val="tx2">
                    <a:lumMod val="75000"/>
                  </a:schemeClr>
                </a:solidFill>
                <a:latin typeface="+mn-lt"/>
              </a:rPr>
              <a:t> A:  Allow any developer to build cluster developments according to the standards in SJCC 18.60.230</a:t>
            </a:r>
            <a:br>
              <a:rPr lang="en-US" sz="3500" dirty="0">
                <a:solidFill>
                  <a:schemeClr val="tx2">
                    <a:lumMod val="75000"/>
                  </a:schemeClr>
                </a:solidFill>
                <a:latin typeface="+mn-lt"/>
              </a:rPr>
            </a:br>
            <a:br>
              <a:rPr lang="en-US" sz="3500" dirty="0">
                <a:solidFill>
                  <a:schemeClr val="tx2">
                    <a:lumMod val="75000"/>
                  </a:schemeClr>
                </a:solidFill>
                <a:latin typeface="+mn-lt"/>
              </a:rPr>
            </a:br>
            <a:r>
              <a:rPr lang="en-US" sz="3500" dirty="0">
                <a:solidFill>
                  <a:schemeClr val="tx2">
                    <a:lumMod val="75000"/>
                  </a:schemeClr>
                </a:solidFill>
                <a:latin typeface="+mn-lt"/>
              </a:rPr>
              <a:t>B:  No change</a:t>
            </a:r>
            <a:br>
              <a:rPr lang="en-US" sz="3500" dirty="0">
                <a:solidFill>
                  <a:schemeClr val="tx2">
                    <a:lumMod val="75000"/>
                  </a:schemeClr>
                </a:solidFill>
                <a:latin typeface="+mn-lt"/>
              </a:rPr>
            </a:br>
            <a:endParaRPr lang="en-US" sz="3500" dirty="0">
              <a:solidFill>
                <a:schemeClr val="tx2">
                  <a:lumMod val="75000"/>
                </a:schemeClr>
              </a:solidFill>
              <a:latin typeface="+mn-lt"/>
            </a:endParaRPr>
          </a:p>
        </p:txBody>
      </p:sp>
      <p:sp>
        <p:nvSpPr>
          <p:cNvPr id="3" name="Title 1">
            <a:extLst>
              <a:ext uri="{FF2B5EF4-FFF2-40B4-BE49-F238E27FC236}">
                <a16:creationId xmlns:a16="http://schemas.microsoft.com/office/drawing/2014/main" id="{6237F148-CB18-4B42-80B8-33F419DDF0E3}"/>
              </a:ext>
            </a:extLst>
          </p:cNvPr>
          <p:cNvSpPr txBox="1">
            <a:spLocks/>
          </p:cNvSpPr>
          <p:nvPr/>
        </p:nvSpPr>
        <p:spPr>
          <a:xfrm>
            <a:off x="609600" y="247650"/>
            <a:ext cx="10018713" cy="1752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mn-lt"/>
              </a:rPr>
              <a:t>Issue Three: Ownership requirements</a:t>
            </a:r>
          </a:p>
        </p:txBody>
      </p:sp>
    </p:spTree>
    <p:extLst>
      <p:ext uri="{BB962C8B-B14F-4D97-AF65-F5344CB8AC3E}">
        <p14:creationId xmlns:p14="http://schemas.microsoft.com/office/powerpoint/2010/main" val="419068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800" y="665578"/>
            <a:ext cx="1674728" cy="1012219"/>
          </a:xfrm>
          <a:solidFill>
            <a:schemeClr val="accent1">
              <a:lumMod val="75000"/>
            </a:schemeClr>
          </a:solidFill>
        </p:spPr>
        <p:txBody>
          <a:bodyPr>
            <a:normAutofit/>
          </a:bodyPr>
          <a:lstStyle/>
          <a:p>
            <a:r>
              <a:rPr lang="en-US" sz="4500" b="1" dirty="0">
                <a:solidFill>
                  <a:schemeClr val="bg1">
                    <a:lumMod val="95000"/>
                  </a:schemeClr>
                </a:solidFill>
                <a:latin typeface="+mn-lt"/>
              </a:rPr>
              <a:t>Today</a:t>
            </a:r>
          </a:p>
        </p:txBody>
      </p:sp>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8701908" y="3085699"/>
            <a:ext cx="2969699" cy="1160033"/>
          </a:xfrm>
          <a:ln w="38100">
            <a:solidFill>
              <a:schemeClr val="tx2">
                <a:lumMod val="75000"/>
              </a:schemeClr>
            </a:solidFill>
          </a:ln>
        </p:spPr>
        <p:txBody>
          <a:bodyPr>
            <a:noAutofit/>
          </a:bodyPr>
          <a:lstStyle/>
          <a:p>
            <a:pPr marL="0" indent="0">
              <a:buNone/>
            </a:pPr>
            <a:r>
              <a:rPr lang="en-US" sz="3500" dirty="0">
                <a:solidFill>
                  <a:schemeClr val="tx2">
                    <a:lumMod val="75000"/>
                  </a:schemeClr>
                </a:solidFill>
              </a:rPr>
              <a:t>Discuss code change options</a:t>
            </a:r>
          </a:p>
        </p:txBody>
      </p:sp>
      <p:sp>
        <p:nvSpPr>
          <p:cNvPr id="4" name="Rectangle 3">
            <a:extLst>
              <a:ext uri="{FF2B5EF4-FFF2-40B4-BE49-F238E27FC236}">
                <a16:creationId xmlns:a16="http://schemas.microsoft.com/office/drawing/2014/main" id="{398607A8-042C-4CB3-9763-BF7BFDDA95C4}"/>
              </a:ext>
            </a:extLst>
          </p:cNvPr>
          <p:cNvSpPr/>
          <p:nvPr/>
        </p:nvSpPr>
        <p:spPr>
          <a:xfrm>
            <a:off x="514800" y="3085699"/>
            <a:ext cx="2505240" cy="1169551"/>
          </a:xfrm>
          <a:prstGeom prst="rect">
            <a:avLst/>
          </a:prstGeom>
          <a:ln w="38100">
            <a:solidFill>
              <a:schemeClr val="tx2">
                <a:lumMod val="75000"/>
              </a:schemeClr>
            </a:solidFill>
          </a:ln>
        </p:spPr>
        <p:txBody>
          <a:bodyPr wrap="square">
            <a:spAutoFit/>
          </a:bodyPr>
          <a:lstStyle/>
          <a:p>
            <a:r>
              <a:rPr lang="en-US" sz="3500" dirty="0">
                <a:solidFill>
                  <a:schemeClr val="tx2">
                    <a:lumMod val="75000"/>
                  </a:schemeClr>
                </a:solidFill>
              </a:rPr>
              <a:t> Staff report briefing</a:t>
            </a:r>
            <a:endParaRPr lang="en-US" sz="3500" dirty="0"/>
          </a:p>
        </p:txBody>
      </p:sp>
      <p:sp>
        <p:nvSpPr>
          <p:cNvPr id="5" name="Rectangle 4">
            <a:extLst>
              <a:ext uri="{FF2B5EF4-FFF2-40B4-BE49-F238E27FC236}">
                <a16:creationId xmlns:a16="http://schemas.microsoft.com/office/drawing/2014/main" id="{EC324151-917D-4331-A7A9-E42816775AE4}"/>
              </a:ext>
            </a:extLst>
          </p:cNvPr>
          <p:cNvSpPr/>
          <p:nvPr/>
        </p:nvSpPr>
        <p:spPr>
          <a:xfrm>
            <a:off x="3887443" y="3085699"/>
            <a:ext cx="3947061" cy="1169551"/>
          </a:xfrm>
          <a:prstGeom prst="rect">
            <a:avLst/>
          </a:prstGeom>
          <a:ln w="38100">
            <a:solidFill>
              <a:schemeClr val="tx2">
                <a:lumMod val="75000"/>
              </a:schemeClr>
            </a:solidFill>
          </a:ln>
        </p:spPr>
        <p:txBody>
          <a:bodyPr wrap="square">
            <a:spAutoFit/>
          </a:bodyPr>
          <a:lstStyle/>
          <a:p>
            <a:r>
              <a:rPr lang="en-US" sz="3500" dirty="0">
                <a:solidFill>
                  <a:schemeClr val="tx2">
                    <a:lumMod val="75000"/>
                  </a:schemeClr>
                </a:solidFill>
              </a:rPr>
              <a:t>Q&amp;A with Affordable Housing Non-profits</a:t>
            </a:r>
          </a:p>
        </p:txBody>
      </p:sp>
      <p:sp>
        <p:nvSpPr>
          <p:cNvPr id="6" name="Isosceles Triangle 5">
            <a:extLst>
              <a:ext uri="{FF2B5EF4-FFF2-40B4-BE49-F238E27FC236}">
                <a16:creationId xmlns:a16="http://schemas.microsoft.com/office/drawing/2014/main" id="{20BF4CAA-9EF1-4010-96DD-E56F4D1B92FF}"/>
              </a:ext>
            </a:extLst>
          </p:cNvPr>
          <p:cNvSpPr/>
          <p:nvPr/>
        </p:nvSpPr>
        <p:spPr>
          <a:xfrm rot="5400000">
            <a:off x="3112317" y="3480108"/>
            <a:ext cx="682849" cy="37121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2DD7AB39-C41D-42EB-8A45-4F57D559AD6D}"/>
              </a:ext>
            </a:extLst>
          </p:cNvPr>
          <p:cNvSpPr/>
          <p:nvPr/>
        </p:nvSpPr>
        <p:spPr>
          <a:xfrm rot="5400000">
            <a:off x="7926781" y="3480108"/>
            <a:ext cx="682849" cy="37121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03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D087-8ED5-41A5-B882-68D333B46EFA}"/>
              </a:ext>
            </a:extLst>
          </p:cNvPr>
          <p:cNvSpPr>
            <a:spLocks noGrp="1"/>
          </p:cNvSpPr>
          <p:nvPr>
            <p:ph type="title"/>
          </p:nvPr>
        </p:nvSpPr>
        <p:spPr>
          <a:xfrm>
            <a:off x="609600" y="2095500"/>
            <a:ext cx="10515600" cy="3381375"/>
          </a:xfrm>
        </p:spPr>
        <p:txBody>
          <a:bodyPr>
            <a:noAutofit/>
          </a:bodyPr>
          <a:lstStyle/>
          <a:p>
            <a:r>
              <a:rPr lang="en-US" sz="3500" dirty="0">
                <a:solidFill>
                  <a:schemeClr val="tx2">
                    <a:lumMod val="75000"/>
                  </a:schemeClr>
                </a:solidFill>
                <a:latin typeface="+mn-lt"/>
              </a:rPr>
              <a:t>A:  Amend the cluster development code to require developers to demonstrate assurance of affordability by some but not all the options listed in the affordable housing code.</a:t>
            </a:r>
            <a:br>
              <a:rPr lang="en-US" sz="3500" dirty="0">
                <a:solidFill>
                  <a:schemeClr val="tx2">
                    <a:lumMod val="75000"/>
                  </a:schemeClr>
                </a:solidFill>
                <a:latin typeface="+mn-lt"/>
              </a:rPr>
            </a:br>
            <a:br>
              <a:rPr lang="en-US" sz="3500" dirty="0">
                <a:solidFill>
                  <a:schemeClr val="tx2">
                    <a:lumMod val="75000"/>
                  </a:schemeClr>
                </a:solidFill>
                <a:latin typeface="+mn-lt"/>
              </a:rPr>
            </a:br>
            <a:r>
              <a:rPr lang="en-US" sz="3500" dirty="0">
                <a:solidFill>
                  <a:schemeClr val="tx2">
                    <a:lumMod val="75000"/>
                  </a:schemeClr>
                </a:solidFill>
                <a:latin typeface="+mn-lt"/>
              </a:rPr>
              <a:t>B: No Change</a:t>
            </a:r>
            <a:br>
              <a:rPr lang="en-US" sz="3500" dirty="0">
                <a:solidFill>
                  <a:schemeClr val="tx2">
                    <a:lumMod val="75000"/>
                  </a:schemeClr>
                </a:solidFill>
                <a:latin typeface="+mn-lt"/>
              </a:rPr>
            </a:br>
            <a:br>
              <a:rPr lang="en-US" sz="3500" dirty="0">
                <a:solidFill>
                  <a:schemeClr val="tx2">
                    <a:lumMod val="75000"/>
                  </a:schemeClr>
                </a:solidFill>
                <a:latin typeface="+mn-lt"/>
              </a:rPr>
            </a:br>
            <a:endParaRPr lang="en-US" sz="3500" dirty="0">
              <a:solidFill>
                <a:schemeClr val="tx2">
                  <a:lumMod val="75000"/>
                </a:schemeClr>
              </a:solidFill>
              <a:latin typeface="+mn-lt"/>
            </a:endParaRPr>
          </a:p>
        </p:txBody>
      </p:sp>
      <p:sp>
        <p:nvSpPr>
          <p:cNvPr id="3" name="Title 1">
            <a:extLst>
              <a:ext uri="{FF2B5EF4-FFF2-40B4-BE49-F238E27FC236}">
                <a16:creationId xmlns:a16="http://schemas.microsoft.com/office/drawing/2014/main" id="{6237F148-CB18-4B42-80B8-33F419DDF0E3}"/>
              </a:ext>
            </a:extLst>
          </p:cNvPr>
          <p:cNvSpPr txBox="1">
            <a:spLocks/>
          </p:cNvSpPr>
          <p:nvPr/>
        </p:nvSpPr>
        <p:spPr>
          <a:xfrm>
            <a:off x="609600" y="247650"/>
            <a:ext cx="10018713" cy="1752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mn-lt"/>
              </a:rPr>
              <a:t>Issue Four: Assurance of Affordability</a:t>
            </a:r>
          </a:p>
        </p:txBody>
      </p:sp>
    </p:spTree>
    <p:extLst>
      <p:ext uri="{BB962C8B-B14F-4D97-AF65-F5344CB8AC3E}">
        <p14:creationId xmlns:p14="http://schemas.microsoft.com/office/powerpoint/2010/main" val="392281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D087-8ED5-41A5-B882-68D333B46EFA}"/>
              </a:ext>
            </a:extLst>
          </p:cNvPr>
          <p:cNvSpPr>
            <a:spLocks noGrp="1"/>
          </p:cNvSpPr>
          <p:nvPr>
            <p:ph type="title"/>
          </p:nvPr>
        </p:nvSpPr>
        <p:spPr>
          <a:xfrm>
            <a:off x="609600" y="2562225"/>
            <a:ext cx="10515600" cy="3381375"/>
          </a:xfrm>
        </p:spPr>
        <p:txBody>
          <a:bodyPr>
            <a:noAutofit/>
          </a:bodyPr>
          <a:lstStyle/>
          <a:p>
            <a:r>
              <a:rPr lang="en-US" sz="1600" dirty="0">
                <a:solidFill>
                  <a:schemeClr val="tx2">
                    <a:lumMod val="75000"/>
                  </a:schemeClr>
                </a:solidFill>
                <a:latin typeface="+mn-lt"/>
              </a:rPr>
              <a:t>D. Long-Term Affordability. In order to qualify as affordable housing, housing must provide assurance of affordability to applicable income groups for at least 50 years for ownership housing and 20 years for rental housing by one or more of the following methods:</a:t>
            </a:r>
            <a:br>
              <a:rPr lang="en-US" sz="1600" dirty="0">
                <a:solidFill>
                  <a:schemeClr val="tx2">
                    <a:lumMod val="75000"/>
                  </a:schemeClr>
                </a:solidFill>
                <a:latin typeface="+mn-lt"/>
              </a:rPr>
            </a:br>
            <a:r>
              <a:rPr lang="en-US" sz="1600" dirty="0">
                <a:solidFill>
                  <a:schemeClr val="tx2">
                    <a:lumMod val="75000"/>
                  </a:schemeClr>
                </a:solidFill>
                <a:highlight>
                  <a:srgbClr val="FFFF00"/>
                </a:highlight>
                <a:latin typeface="+mn-lt"/>
              </a:rPr>
              <a:t>1. Ownership of land or land and structures by a public agency or nonprofit housing provider;</a:t>
            </a:r>
            <a:br>
              <a:rPr lang="en-US" sz="1600" dirty="0">
                <a:solidFill>
                  <a:schemeClr val="tx2">
                    <a:lumMod val="75000"/>
                  </a:schemeClr>
                </a:solidFill>
                <a:highlight>
                  <a:srgbClr val="FFFF00"/>
                </a:highlight>
                <a:latin typeface="+mn-lt"/>
              </a:rPr>
            </a:br>
            <a:r>
              <a:rPr lang="en-US" sz="1600" dirty="0">
                <a:solidFill>
                  <a:schemeClr val="tx2">
                    <a:lumMod val="75000"/>
                  </a:schemeClr>
                </a:solidFill>
                <a:highlight>
                  <a:srgbClr val="FFFF00"/>
                </a:highlight>
                <a:latin typeface="+mn-lt"/>
              </a:rPr>
              <a:t>2. Granting of a restrictive use easement in a form specified by the County for the portions of the site encompassing the affordable units to San Juan County for the purpose of affordable housing development;</a:t>
            </a:r>
            <a:br>
              <a:rPr lang="en-US" sz="1600" dirty="0">
                <a:solidFill>
                  <a:schemeClr val="tx2">
                    <a:lumMod val="75000"/>
                  </a:schemeClr>
                </a:solidFill>
                <a:highlight>
                  <a:srgbClr val="FFFF00"/>
                </a:highlight>
                <a:latin typeface="+mn-lt"/>
              </a:rPr>
            </a:br>
            <a:r>
              <a:rPr lang="en-US" sz="1600" dirty="0">
                <a:solidFill>
                  <a:schemeClr val="tx2">
                    <a:lumMod val="75000"/>
                  </a:schemeClr>
                </a:solidFill>
                <a:highlight>
                  <a:srgbClr val="FFFF00"/>
                </a:highlight>
                <a:latin typeface="+mn-lt"/>
              </a:rPr>
              <a:t>3. In the case of rental housing only, the units are subject to a contract with a housing provider which assures their affordability for a minimum of 20 years; or</a:t>
            </a:r>
            <a:br>
              <a:rPr lang="en-US" sz="1600" dirty="0">
                <a:solidFill>
                  <a:schemeClr val="tx2">
                    <a:lumMod val="75000"/>
                  </a:schemeClr>
                </a:solidFill>
                <a:latin typeface="+mn-lt"/>
              </a:rPr>
            </a:br>
            <a:r>
              <a:rPr lang="en-US" sz="1600" dirty="0">
                <a:solidFill>
                  <a:schemeClr val="tx2">
                    <a:lumMod val="75000"/>
                  </a:schemeClr>
                </a:solidFill>
                <a:latin typeface="+mn-lt"/>
              </a:rPr>
              <a:t>4. Housing which because of its size, location, amenities, restrictions on development or use, or other characteristics, has been specifically determined by resolution of the board of County commissioners to be affordable.</a:t>
            </a:r>
            <a:br>
              <a:rPr lang="en-US" sz="1600" dirty="0">
                <a:solidFill>
                  <a:schemeClr val="tx2">
                    <a:lumMod val="75000"/>
                  </a:schemeClr>
                </a:solidFill>
                <a:latin typeface="+mn-lt"/>
              </a:rPr>
            </a:br>
            <a:br>
              <a:rPr lang="en-US" sz="1600" dirty="0">
                <a:solidFill>
                  <a:schemeClr val="tx2">
                    <a:lumMod val="75000"/>
                  </a:schemeClr>
                </a:solidFill>
                <a:latin typeface="+mn-lt"/>
              </a:rPr>
            </a:br>
            <a:r>
              <a:rPr lang="en-US" sz="1600" dirty="0">
                <a:solidFill>
                  <a:schemeClr val="tx2">
                    <a:lumMod val="75000"/>
                  </a:schemeClr>
                </a:solidFill>
                <a:latin typeface="+mn-lt"/>
              </a:rPr>
              <a:t>E. Permanently Affordable Housing. In order to qualify as permanently affordable housing, housing must provide assurance of affordability to applicable income groups for at least 99 years by one or more of the following methods:</a:t>
            </a:r>
            <a:br>
              <a:rPr lang="en-US" sz="1600" dirty="0">
                <a:solidFill>
                  <a:schemeClr val="tx2">
                    <a:lumMod val="75000"/>
                  </a:schemeClr>
                </a:solidFill>
                <a:latin typeface="+mn-lt"/>
              </a:rPr>
            </a:br>
            <a:r>
              <a:rPr lang="en-US" sz="1600" dirty="0">
                <a:solidFill>
                  <a:schemeClr val="tx2">
                    <a:lumMod val="75000"/>
                  </a:schemeClr>
                </a:solidFill>
                <a:highlight>
                  <a:srgbClr val="FFFF00"/>
                </a:highlight>
                <a:latin typeface="+mn-lt"/>
              </a:rPr>
              <a:t>1. Ownership of land or land and structures by a public agency or nonprofit housing provider with assurance of affordability for at least 99 years;</a:t>
            </a:r>
            <a:br>
              <a:rPr lang="en-US" sz="1600" dirty="0">
                <a:solidFill>
                  <a:schemeClr val="tx2">
                    <a:lumMod val="75000"/>
                  </a:schemeClr>
                </a:solidFill>
                <a:highlight>
                  <a:srgbClr val="FFFF00"/>
                </a:highlight>
                <a:latin typeface="+mn-lt"/>
              </a:rPr>
            </a:br>
            <a:r>
              <a:rPr lang="en-US" sz="1600" dirty="0">
                <a:solidFill>
                  <a:schemeClr val="tx2">
                    <a:lumMod val="75000"/>
                  </a:schemeClr>
                </a:solidFill>
                <a:highlight>
                  <a:srgbClr val="FFFF00"/>
                </a:highlight>
                <a:latin typeface="+mn-lt"/>
              </a:rPr>
              <a:t>2. Granting of a restrictive use easement in a form specified by the County for the portions of the site encompassing the affordable units to San Juan County for the purpose of affordable housing development;</a:t>
            </a:r>
            <a:br>
              <a:rPr lang="en-US" sz="1600" dirty="0">
                <a:solidFill>
                  <a:schemeClr val="tx2">
                    <a:lumMod val="75000"/>
                  </a:schemeClr>
                </a:solidFill>
                <a:highlight>
                  <a:srgbClr val="FFFF00"/>
                </a:highlight>
                <a:latin typeface="+mn-lt"/>
              </a:rPr>
            </a:br>
            <a:r>
              <a:rPr lang="en-US" sz="1600" dirty="0">
                <a:solidFill>
                  <a:schemeClr val="tx2">
                    <a:lumMod val="75000"/>
                  </a:schemeClr>
                </a:solidFill>
                <a:latin typeface="+mn-lt"/>
              </a:rPr>
              <a:t>3. Housing which because of its size, location, amenities, restrictions on development or use, or other characteristics, has been specifically determined by resolution of the board of County commissioners to be permanently affordable.</a:t>
            </a:r>
            <a:br>
              <a:rPr lang="en-US" sz="1600" dirty="0">
                <a:solidFill>
                  <a:schemeClr val="tx2">
                    <a:lumMod val="75000"/>
                  </a:schemeClr>
                </a:solidFill>
                <a:latin typeface="+mn-lt"/>
              </a:rPr>
            </a:br>
            <a:br>
              <a:rPr lang="en-US" sz="1600" dirty="0">
                <a:solidFill>
                  <a:schemeClr val="tx2">
                    <a:lumMod val="75000"/>
                  </a:schemeClr>
                </a:solidFill>
                <a:latin typeface="+mn-lt"/>
              </a:rPr>
            </a:br>
            <a:endParaRPr lang="en-US" sz="1600" dirty="0">
              <a:solidFill>
                <a:schemeClr val="tx2">
                  <a:lumMod val="75000"/>
                </a:schemeClr>
              </a:solidFill>
              <a:latin typeface="+mn-lt"/>
            </a:endParaRPr>
          </a:p>
        </p:txBody>
      </p:sp>
      <p:sp>
        <p:nvSpPr>
          <p:cNvPr id="3" name="Title 1">
            <a:extLst>
              <a:ext uri="{FF2B5EF4-FFF2-40B4-BE49-F238E27FC236}">
                <a16:creationId xmlns:a16="http://schemas.microsoft.com/office/drawing/2014/main" id="{6237F148-CB18-4B42-80B8-33F419DDF0E3}"/>
              </a:ext>
            </a:extLst>
          </p:cNvPr>
          <p:cNvSpPr txBox="1">
            <a:spLocks/>
          </p:cNvSpPr>
          <p:nvPr/>
        </p:nvSpPr>
        <p:spPr>
          <a:xfrm>
            <a:off x="609600" y="247650"/>
            <a:ext cx="10018713" cy="1752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lumMod val="75000"/>
                  </a:schemeClr>
                </a:solidFill>
                <a:latin typeface="+mn-lt"/>
              </a:rPr>
              <a:t>SJCC 18.60.260</a:t>
            </a:r>
          </a:p>
        </p:txBody>
      </p:sp>
    </p:spTree>
    <p:extLst>
      <p:ext uri="{BB962C8B-B14F-4D97-AF65-F5344CB8AC3E}">
        <p14:creationId xmlns:p14="http://schemas.microsoft.com/office/powerpoint/2010/main" val="284806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799" y="665578"/>
            <a:ext cx="7341577" cy="1012219"/>
          </a:xfrm>
          <a:noFill/>
        </p:spPr>
        <p:txBody>
          <a:bodyPr>
            <a:normAutofit/>
          </a:bodyPr>
          <a:lstStyle/>
          <a:p>
            <a:r>
              <a:rPr lang="en-US" sz="4500" b="1" dirty="0">
                <a:solidFill>
                  <a:schemeClr val="accent1">
                    <a:lumMod val="75000"/>
                  </a:schemeClr>
                </a:solidFill>
                <a:latin typeface="+mn-lt"/>
              </a:rPr>
              <a:t>Cluster Development Issues</a:t>
            </a:r>
          </a:p>
        </p:txBody>
      </p:sp>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514799" y="1809750"/>
            <a:ext cx="10018713" cy="4248150"/>
          </a:xfrm>
        </p:spPr>
        <p:txBody>
          <a:bodyPr>
            <a:normAutofit fontScale="92500" lnSpcReduction="10000"/>
          </a:bodyPr>
          <a:lstStyle/>
          <a:p>
            <a:pPr marL="0" indent="0">
              <a:buNone/>
            </a:pPr>
            <a:r>
              <a:rPr lang="en-US" sz="3000" i="1" dirty="0">
                <a:solidFill>
                  <a:schemeClr val="accent1">
                    <a:lumMod val="75000"/>
                  </a:schemeClr>
                </a:solidFill>
              </a:rPr>
              <a:t>Discussed at September 18, 2020 PC meeting</a:t>
            </a:r>
          </a:p>
          <a:p>
            <a:pPr marL="0" indent="0">
              <a:buNone/>
            </a:pPr>
            <a:endParaRPr lang="en-US" sz="3000" dirty="0">
              <a:solidFill>
                <a:schemeClr val="tx2">
                  <a:lumMod val="75000"/>
                </a:schemeClr>
              </a:solidFill>
            </a:endParaRPr>
          </a:p>
          <a:p>
            <a:pPr marL="514350" indent="-514350">
              <a:buFont typeface="+mj-lt"/>
              <a:buAutoNum type="arabicPeriod"/>
            </a:pPr>
            <a:r>
              <a:rPr lang="en-US" sz="3000" dirty="0">
                <a:solidFill>
                  <a:schemeClr val="tx2">
                    <a:lumMod val="75000"/>
                  </a:schemeClr>
                </a:solidFill>
              </a:rPr>
              <a:t>Limits to the number of units in a cluster development</a:t>
            </a:r>
          </a:p>
          <a:p>
            <a:pPr marL="0" indent="0">
              <a:buNone/>
            </a:pPr>
            <a:endParaRPr lang="en-US" sz="3000" dirty="0">
              <a:solidFill>
                <a:schemeClr val="tx2">
                  <a:lumMod val="75000"/>
                </a:schemeClr>
              </a:solidFill>
            </a:endParaRPr>
          </a:p>
          <a:p>
            <a:pPr marL="514350" indent="-514350">
              <a:buFont typeface="+mj-lt"/>
              <a:buAutoNum type="arabicPeriod" startAt="2"/>
            </a:pPr>
            <a:r>
              <a:rPr lang="en-US" sz="3000" dirty="0">
                <a:solidFill>
                  <a:schemeClr val="tx2">
                    <a:lumMod val="75000"/>
                  </a:schemeClr>
                </a:solidFill>
              </a:rPr>
              <a:t>Limits to the size of cluster development structures</a:t>
            </a:r>
          </a:p>
          <a:p>
            <a:pPr marL="0" indent="0">
              <a:buNone/>
            </a:pPr>
            <a:endParaRPr lang="en-US" sz="3000" dirty="0">
              <a:solidFill>
                <a:schemeClr val="tx2">
                  <a:lumMod val="75000"/>
                </a:schemeClr>
              </a:solidFill>
            </a:endParaRPr>
          </a:p>
          <a:p>
            <a:pPr marL="514350" indent="-514350">
              <a:buFont typeface="+mj-lt"/>
              <a:buAutoNum type="arabicPeriod" startAt="3"/>
            </a:pPr>
            <a:r>
              <a:rPr lang="en-US" sz="3000" dirty="0">
                <a:solidFill>
                  <a:schemeClr val="tx2">
                    <a:lumMod val="75000"/>
                  </a:schemeClr>
                </a:solidFill>
              </a:rPr>
              <a:t>Cluster development ownership requirements</a:t>
            </a:r>
          </a:p>
          <a:p>
            <a:pPr marL="0" indent="0">
              <a:buNone/>
            </a:pPr>
            <a:endParaRPr lang="en-US" sz="3000" dirty="0">
              <a:solidFill>
                <a:schemeClr val="tx2">
                  <a:lumMod val="75000"/>
                </a:schemeClr>
              </a:solidFill>
            </a:endParaRPr>
          </a:p>
          <a:p>
            <a:pPr marL="514350" indent="-514350">
              <a:buFont typeface="+mj-lt"/>
              <a:buAutoNum type="arabicPeriod" startAt="4"/>
            </a:pPr>
            <a:r>
              <a:rPr lang="en-US" sz="3000" dirty="0">
                <a:solidFill>
                  <a:schemeClr val="tx2">
                    <a:lumMod val="75000"/>
                  </a:schemeClr>
                </a:solidFill>
              </a:rPr>
              <a:t>Assurance of affordability requirements</a:t>
            </a:r>
          </a:p>
        </p:txBody>
      </p:sp>
    </p:spTree>
    <p:extLst>
      <p:ext uri="{BB962C8B-B14F-4D97-AF65-F5344CB8AC3E}">
        <p14:creationId xmlns:p14="http://schemas.microsoft.com/office/powerpoint/2010/main" val="374938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799" y="665578"/>
            <a:ext cx="7983249" cy="1012219"/>
          </a:xfrm>
          <a:noFill/>
        </p:spPr>
        <p:txBody>
          <a:bodyPr>
            <a:normAutofit/>
          </a:bodyPr>
          <a:lstStyle/>
          <a:p>
            <a:r>
              <a:rPr lang="en-US" sz="4500" b="1" dirty="0">
                <a:solidFill>
                  <a:schemeClr val="tx2">
                    <a:lumMod val="75000"/>
                  </a:schemeClr>
                </a:solidFill>
                <a:latin typeface="+mn-lt"/>
              </a:rPr>
              <a:t>Staff Follow-up on PC questions</a:t>
            </a:r>
          </a:p>
        </p:txBody>
      </p:sp>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514799" y="1971605"/>
            <a:ext cx="10541891" cy="3124201"/>
          </a:xfrm>
        </p:spPr>
        <p:txBody>
          <a:bodyPr>
            <a:noAutofit/>
          </a:bodyPr>
          <a:lstStyle/>
          <a:p>
            <a:r>
              <a:rPr lang="en-US" sz="2600" dirty="0">
                <a:solidFill>
                  <a:schemeClr val="accent1">
                    <a:lumMod val="75000"/>
                  </a:schemeClr>
                </a:solidFill>
              </a:rPr>
              <a:t># of cluster developments in the County</a:t>
            </a:r>
          </a:p>
          <a:p>
            <a:endParaRPr lang="en-US" sz="200" dirty="0">
              <a:solidFill>
                <a:schemeClr val="accent1">
                  <a:lumMod val="75000"/>
                </a:schemeClr>
              </a:solidFill>
            </a:endParaRPr>
          </a:p>
          <a:p>
            <a:r>
              <a:rPr lang="en-US" sz="2600" dirty="0">
                <a:solidFill>
                  <a:schemeClr val="accent1">
                    <a:lumMod val="75000"/>
                  </a:schemeClr>
                </a:solidFill>
              </a:rPr>
              <a:t>Are vacation rentals allowed in cluster developments?</a:t>
            </a:r>
          </a:p>
          <a:p>
            <a:endParaRPr lang="en-US" sz="200" dirty="0">
              <a:solidFill>
                <a:schemeClr val="accent1">
                  <a:lumMod val="75000"/>
                </a:schemeClr>
              </a:solidFill>
            </a:endParaRPr>
          </a:p>
          <a:p>
            <a:r>
              <a:rPr lang="en-US" sz="2600" dirty="0">
                <a:solidFill>
                  <a:schemeClr val="accent1">
                    <a:lumMod val="75000"/>
                  </a:schemeClr>
                </a:solidFill>
              </a:rPr>
              <a:t>Ensuring requirements are met over time</a:t>
            </a:r>
          </a:p>
          <a:p>
            <a:endParaRPr lang="en-US" sz="200" dirty="0">
              <a:solidFill>
                <a:schemeClr val="accent1">
                  <a:lumMod val="75000"/>
                </a:schemeClr>
              </a:solidFill>
            </a:endParaRPr>
          </a:p>
          <a:p>
            <a:r>
              <a:rPr lang="en-US" sz="2600" dirty="0">
                <a:solidFill>
                  <a:schemeClr val="accent1">
                    <a:lumMod val="75000"/>
                  </a:schemeClr>
                </a:solidFill>
              </a:rPr>
              <a:t>How is building square footage counted?</a:t>
            </a:r>
          </a:p>
          <a:p>
            <a:endParaRPr lang="en-US" sz="200" dirty="0">
              <a:solidFill>
                <a:schemeClr val="accent1">
                  <a:lumMod val="75000"/>
                </a:schemeClr>
              </a:solidFill>
            </a:endParaRPr>
          </a:p>
          <a:p>
            <a:r>
              <a:rPr lang="en-US" sz="2600" dirty="0">
                <a:solidFill>
                  <a:schemeClr val="accent1">
                    <a:lumMod val="75000"/>
                  </a:schemeClr>
                </a:solidFill>
              </a:rPr>
              <a:t>How do cluster development standards and design standards protect rural character?</a:t>
            </a:r>
          </a:p>
        </p:txBody>
      </p:sp>
    </p:spTree>
    <p:extLst>
      <p:ext uri="{BB962C8B-B14F-4D97-AF65-F5344CB8AC3E}">
        <p14:creationId xmlns:p14="http://schemas.microsoft.com/office/powerpoint/2010/main" val="270006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799" y="665578"/>
            <a:ext cx="7983249" cy="1012219"/>
          </a:xfrm>
          <a:noFill/>
        </p:spPr>
        <p:txBody>
          <a:bodyPr>
            <a:normAutofit/>
          </a:bodyPr>
          <a:lstStyle/>
          <a:p>
            <a:r>
              <a:rPr lang="en-US" sz="4500" b="1" dirty="0">
                <a:solidFill>
                  <a:schemeClr val="tx2">
                    <a:lumMod val="75000"/>
                  </a:schemeClr>
                </a:solidFill>
                <a:latin typeface="+mn-lt"/>
              </a:rPr>
              <a:t>Cluster Developments in SJC</a:t>
            </a:r>
          </a:p>
        </p:txBody>
      </p:sp>
      <p:pic>
        <p:nvPicPr>
          <p:cNvPr id="4" name="Content Placeholder 3">
            <a:extLst>
              <a:ext uri="{FF2B5EF4-FFF2-40B4-BE49-F238E27FC236}">
                <a16:creationId xmlns:a16="http://schemas.microsoft.com/office/drawing/2014/main" id="{D90BDA0D-22F2-4095-96D7-2E7B3FBB02EE}"/>
              </a:ext>
            </a:extLst>
          </p:cNvPr>
          <p:cNvPicPr>
            <a:picLocks noGrp="1"/>
          </p:cNvPicPr>
          <p:nvPr>
            <p:ph idx="1"/>
          </p:nvPr>
        </p:nvPicPr>
        <p:blipFill>
          <a:blip r:embed="rId3"/>
          <a:stretch>
            <a:fillRect/>
          </a:stretch>
        </p:blipFill>
        <p:spPr>
          <a:xfrm>
            <a:off x="3634032" y="2676088"/>
            <a:ext cx="3981175" cy="3516334"/>
          </a:xfrm>
          <a:prstGeom prst="rect">
            <a:avLst/>
          </a:prstGeom>
        </p:spPr>
      </p:pic>
      <p:pic>
        <p:nvPicPr>
          <p:cNvPr id="5" name="Picture 4">
            <a:extLst>
              <a:ext uri="{FF2B5EF4-FFF2-40B4-BE49-F238E27FC236}">
                <a16:creationId xmlns:a16="http://schemas.microsoft.com/office/drawing/2014/main" id="{3F842BC4-C2BA-47C2-AD5B-4852B27CB564}"/>
              </a:ext>
            </a:extLst>
          </p:cNvPr>
          <p:cNvPicPr/>
          <p:nvPr/>
        </p:nvPicPr>
        <p:blipFill>
          <a:blip r:embed="rId4"/>
          <a:stretch>
            <a:fillRect/>
          </a:stretch>
        </p:blipFill>
        <p:spPr>
          <a:xfrm>
            <a:off x="7768205" y="2676088"/>
            <a:ext cx="4150087" cy="3516334"/>
          </a:xfrm>
          <a:prstGeom prst="rect">
            <a:avLst/>
          </a:prstGeom>
        </p:spPr>
      </p:pic>
      <p:sp>
        <p:nvSpPr>
          <p:cNvPr id="6" name="TextBox 5">
            <a:extLst>
              <a:ext uri="{FF2B5EF4-FFF2-40B4-BE49-F238E27FC236}">
                <a16:creationId xmlns:a16="http://schemas.microsoft.com/office/drawing/2014/main" id="{AEC483DF-D239-4145-AADB-60669BB078F5}"/>
              </a:ext>
            </a:extLst>
          </p:cNvPr>
          <p:cNvSpPr txBox="1"/>
          <p:nvPr/>
        </p:nvSpPr>
        <p:spPr>
          <a:xfrm>
            <a:off x="3547012" y="2324215"/>
            <a:ext cx="3797559" cy="369332"/>
          </a:xfrm>
          <a:prstGeom prst="rect">
            <a:avLst/>
          </a:prstGeom>
          <a:noFill/>
        </p:spPr>
        <p:txBody>
          <a:bodyPr wrap="square" rtlCol="0">
            <a:spAutoFit/>
          </a:bodyPr>
          <a:lstStyle/>
          <a:p>
            <a:r>
              <a:rPr lang="en-US" dirty="0"/>
              <a:t>Leeward Cove (completed 2006)</a:t>
            </a:r>
          </a:p>
        </p:txBody>
      </p:sp>
      <p:sp>
        <p:nvSpPr>
          <p:cNvPr id="7" name="TextBox 6">
            <a:extLst>
              <a:ext uri="{FF2B5EF4-FFF2-40B4-BE49-F238E27FC236}">
                <a16:creationId xmlns:a16="http://schemas.microsoft.com/office/drawing/2014/main" id="{F455A248-13AF-4ECB-AB7E-56AF6D75590B}"/>
              </a:ext>
            </a:extLst>
          </p:cNvPr>
          <p:cNvSpPr txBox="1"/>
          <p:nvPr/>
        </p:nvSpPr>
        <p:spPr>
          <a:xfrm>
            <a:off x="7702227" y="2335331"/>
            <a:ext cx="3797559" cy="369332"/>
          </a:xfrm>
          <a:prstGeom prst="rect">
            <a:avLst/>
          </a:prstGeom>
          <a:noFill/>
        </p:spPr>
        <p:txBody>
          <a:bodyPr wrap="square" rtlCol="0">
            <a:spAutoFit/>
          </a:bodyPr>
          <a:lstStyle/>
          <a:p>
            <a:r>
              <a:rPr lang="en-US" dirty="0"/>
              <a:t>Rocky Bay (completed 2007)</a:t>
            </a:r>
          </a:p>
        </p:txBody>
      </p:sp>
      <p:pic>
        <p:nvPicPr>
          <p:cNvPr id="8" name="Picture 7">
            <a:extLst>
              <a:ext uri="{FF2B5EF4-FFF2-40B4-BE49-F238E27FC236}">
                <a16:creationId xmlns:a16="http://schemas.microsoft.com/office/drawing/2014/main" id="{025B394E-4D93-4478-AA24-9221DAACFCE4}"/>
              </a:ext>
            </a:extLst>
          </p:cNvPr>
          <p:cNvPicPr>
            <a:picLocks noChangeAspect="1"/>
          </p:cNvPicPr>
          <p:nvPr/>
        </p:nvPicPr>
        <p:blipFill>
          <a:blip r:embed="rId5"/>
          <a:stretch>
            <a:fillRect/>
          </a:stretch>
        </p:blipFill>
        <p:spPr>
          <a:xfrm>
            <a:off x="199963" y="2676088"/>
            <a:ext cx="3281071" cy="3516334"/>
          </a:xfrm>
          <a:prstGeom prst="rect">
            <a:avLst/>
          </a:prstGeom>
        </p:spPr>
      </p:pic>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9CF52DF9-7FE7-4502-9920-AA96A07B3329}"/>
                  </a:ext>
                </a:extLst>
              </p14:cNvPr>
              <p14:cNvContentPartPr/>
              <p14:nvPr/>
            </p14:nvContentPartPr>
            <p14:xfrm>
              <a:off x="1607220" y="3374186"/>
              <a:ext cx="360" cy="360"/>
            </p14:xfrm>
          </p:contentPart>
        </mc:Choice>
        <mc:Fallback>
          <p:pic>
            <p:nvPicPr>
              <p:cNvPr id="14" name="Ink 13">
                <a:extLst>
                  <a:ext uri="{FF2B5EF4-FFF2-40B4-BE49-F238E27FC236}">
                    <a16:creationId xmlns:a16="http://schemas.microsoft.com/office/drawing/2014/main" id="{9CF52DF9-7FE7-4502-9920-AA96A07B3329}"/>
                  </a:ext>
                </a:extLst>
              </p:cNvPr>
              <p:cNvPicPr/>
              <p:nvPr/>
            </p:nvPicPr>
            <p:blipFill>
              <a:blip r:embed="rId7"/>
              <a:stretch>
                <a:fillRect/>
              </a:stretch>
            </p:blipFill>
            <p:spPr>
              <a:xfrm>
                <a:off x="1589220" y="3356186"/>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5D9017AA-8CF9-440E-A23F-D559446D6AA3}"/>
                  </a:ext>
                </a:extLst>
              </p14:cNvPr>
              <p14:cNvContentPartPr/>
              <p14:nvPr/>
            </p14:nvContentPartPr>
            <p14:xfrm>
              <a:off x="1584180" y="3341786"/>
              <a:ext cx="33840" cy="38880"/>
            </p14:xfrm>
          </p:contentPart>
        </mc:Choice>
        <mc:Fallback>
          <p:pic>
            <p:nvPicPr>
              <p:cNvPr id="18" name="Ink 17">
                <a:extLst>
                  <a:ext uri="{FF2B5EF4-FFF2-40B4-BE49-F238E27FC236}">
                    <a16:creationId xmlns:a16="http://schemas.microsoft.com/office/drawing/2014/main" id="{5D9017AA-8CF9-440E-A23F-D559446D6AA3}"/>
                  </a:ext>
                </a:extLst>
              </p:cNvPr>
              <p:cNvPicPr/>
              <p:nvPr/>
            </p:nvPicPr>
            <p:blipFill>
              <a:blip r:embed="rId9"/>
              <a:stretch>
                <a:fillRect/>
              </a:stretch>
            </p:blipFill>
            <p:spPr>
              <a:xfrm>
                <a:off x="1566180" y="3324146"/>
                <a:ext cx="69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Ink 19">
                <a:extLst>
                  <a:ext uri="{FF2B5EF4-FFF2-40B4-BE49-F238E27FC236}">
                    <a16:creationId xmlns:a16="http://schemas.microsoft.com/office/drawing/2014/main" id="{DE285DFC-42DC-44B8-BBBF-2E377FEB7577}"/>
                  </a:ext>
                </a:extLst>
              </p14:cNvPr>
              <p14:cNvContentPartPr/>
              <p14:nvPr/>
            </p14:nvContentPartPr>
            <p14:xfrm>
              <a:off x="2257740" y="4421336"/>
              <a:ext cx="28080" cy="33480"/>
            </p14:xfrm>
          </p:contentPart>
        </mc:Choice>
        <mc:Fallback>
          <p:pic>
            <p:nvPicPr>
              <p:cNvPr id="20" name="Ink 19">
                <a:extLst>
                  <a:ext uri="{FF2B5EF4-FFF2-40B4-BE49-F238E27FC236}">
                    <a16:creationId xmlns:a16="http://schemas.microsoft.com/office/drawing/2014/main" id="{DE285DFC-42DC-44B8-BBBF-2E377FEB7577}"/>
                  </a:ext>
                </a:extLst>
              </p:cNvPr>
              <p:cNvPicPr/>
              <p:nvPr/>
            </p:nvPicPr>
            <p:blipFill>
              <a:blip r:embed="rId11"/>
              <a:stretch>
                <a:fillRect/>
              </a:stretch>
            </p:blipFill>
            <p:spPr>
              <a:xfrm>
                <a:off x="2239740" y="4403336"/>
                <a:ext cx="63720" cy="69120"/>
              </a:xfrm>
              <a:prstGeom prst="rect">
                <a:avLst/>
              </a:prstGeom>
            </p:spPr>
          </p:pic>
        </mc:Fallback>
      </mc:AlternateContent>
      <p:grpSp>
        <p:nvGrpSpPr>
          <p:cNvPr id="22" name="Group 21">
            <a:extLst>
              <a:ext uri="{FF2B5EF4-FFF2-40B4-BE49-F238E27FC236}">
                <a16:creationId xmlns:a16="http://schemas.microsoft.com/office/drawing/2014/main" id="{3ECB6BB9-41CF-4A4A-8E2C-222A30D31E24}"/>
              </a:ext>
            </a:extLst>
          </p:cNvPr>
          <p:cNvGrpSpPr/>
          <p:nvPr/>
        </p:nvGrpSpPr>
        <p:grpSpPr>
          <a:xfrm>
            <a:off x="1570721" y="3328736"/>
            <a:ext cx="56880" cy="49320"/>
            <a:chOff x="1570721" y="3328736"/>
            <a:chExt cx="56880" cy="49320"/>
          </a:xfrm>
        </p:grpSpPr>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2566ED53-3A00-4B12-9632-86D68358CC78}"/>
                    </a:ext>
                  </a:extLst>
                </p14:cNvPr>
                <p14:cNvContentPartPr/>
                <p14:nvPr/>
              </p14:nvContentPartPr>
              <p14:xfrm>
                <a:off x="1609380" y="3366986"/>
                <a:ext cx="360" cy="360"/>
              </p14:xfrm>
            </p:contentPart>
          </mc:Choice>
          <mc:Fallback>
            <p:pic>
              <p:nvPicPr>
                <p:cNvPr id="15" name="Ink 14">
                  <a:extLst>
                    <a:ext uri="{FF2B5EF4-FFF2-40B4-BE49-F238E27FC236}">
                      <a16:creationId xmlns:a16="http://schemas.microsoft.com/office/drawing/2014/main" id="{2566ED53-3A00-4B12-9632-86D68358CC78}"/>
                    </a:ext>
                  </a:extLst>
                </p:cNvPr>
                <p:cNvPicPr/>
                <p:nvPr/>
              </p:nvPicPr>
              <p:blipFill>
                <a:blip r:embed="rId7"/>
                <a:stretch>
                  <a:fillRect/>
                </a:stretch>
              </p:blipFill>
              <p:spPr>
                <a:xfrm>
                  <a:off x="1591740" y="3348986"/>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DBF07CD4-A97E-48E9-96F7-CA16090ABDDB}"/>
                    </a:ext>
                  </a:extLst>
                </p14:cNvPr>
                <p14:cNvContentPartPr/>
                <p14:nvPr/>
              </p14:nvContentPartPr>
              <p14:xfrm>
                <a:off x="1602540" y="3366986"/>
                <a:ext cx="360" cy="360"/>
              </p14:xfrm>
            </p:contentPart>
          </mc:Choice>
          <mc:Fallback>
            <p:pic>
              <p:nvPicPr>
                <p:cNvPr id="16" name="Ink 15">
                  <a:extLst>
                    <a:ext uri="{FF2B5EF4-FFF2-40B4-BE49-F238E27FC236}">
                      <a16:creationId xmlns:a16="http://schemas.microsoft.com/office/drawing/2014/main" id="{DBF07CD4-A97E-48E9-96F7-CA16090ABDDB}"/>
                    </a:ext>
                  </a:extLst>
                </p:cNvPr>
                <p:cNvPicPr/>
                <p:nvPr/>
              </p:nvPicPr>
              <p:blipFill>
                <a:blip r:embed="rId7"/>
                <a:stretch>
                  <a:fillRect/>
                </a:stretch>
              </p:blipFill>
              <p:spPr>
                <a:xfrm>
                  <a:off x="1584540" y="3348986"/>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a:extLst>
                    <a:ext uri="{FF2B5EF4-FFF2-40B4-BE49-F238E27FC236}">
                      <a16:creationId xmlns:a16="http://schemas.microsoft.com/office/drawing/2014/main" id="{2B5198D2-F785-4405-AE48-1178C69ED080}"/>
                    </a:ext>
                  </a:extLst>
                </p14:cNvPr>
                <p14:cNvContentPartPr/>
                <p14:nvPr/>
              </p14:nvContentPartPr>
              <p14:xfrm>
                <a:off x="1570721" y="3328736"/>
                <a:ext cx="56880" cy="49320"/>
              </p14:xfrm>
            </p:contentPart>
          </mc:Choice>
          <mc:Fallback>
            <p:pic>
              <p:nvPicPr>
                <p:cNvPr id="21" name="Ink 20">
                  <a:extLst>
                    <a:ext uri="{FF2B5EF4-FFF2-40B4-BE49-F238E27FC236}">
                      <a16:creationId xmlns:a16="http://schemas.microsoft.com/office/drawing/2014/main" id="{2B5198D2-F785-4405-AE48-1178C69ED080}"/>
                    </a:ext>
                  </a:extLst>
                </p:cNvPr>
                <p:cNvPicPr/>
                <p:nvPr/>
              </p:nvPicPr>
              <p:blipFill>
                <a:blip r:embed="rId15"/>
                <a:stretch>
                  <a:fillRect/>
                </a:stretch>
              </p:blipFill>
              <p:spPr>
                <a:xfrm>
                  <a:off x="1553081" y="3310736"/>
                  <a:ext cx="92520" cy="8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89C52E5E-998A-47EA-8ED9-B446B096C071}"/>
                  </a:ext>
                </a:extLst>
              </p14:cNvPr>
              <p14:cNvContentPartPr/>
              <p14:nvPr/>
            </p14:nvContentPartPr>
            <p14:xfrm>
              <a:off x="2271281" y="4421704"/>
              <a:ext cx="360" cy="360"/>
            </p14:xfrm>
          </p:contentPart>
        </mc:Choice>
        <mc:Fallback>
          <p:pic>
            <p:nvPicPr>
              <p:cNvPr id="23" name="Ink 22">
                <a:extLst>
                  <a:ext uri="{FF2B5EF4-FFF2-40B4-BE49-F238E27FC236}">
                    <a16:creationId xmlns:a16="http://schemas.microsoft.com/office/drawing/2014/main" id="{89C52E5E-998A-47EA-8ED9-B446B096C071}"/>
                  </a:ext>
                </a:extLst>
              </p:cNvPr>
              <p:cNvPicPr/>
              <p:nvPr/>
            </p:nvPicPr>
            <p:blipFill>
              <a:blip r:embed="rId7"/>
              <a:stretch>
                <a:fillRect/>
              </a:stretch>
            </p:blipFill>
            <p:spPr>
              <a:xfrm>
                <a:off x="2253641" y="440406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Ink 23">
                <a:extLst>
                  <a:ext uri="{FF2B5EF4-FFF2-40B4-BE49-F238E27FC236}">
                    <a16:creationId xmlns:a16="http://schemas.microsoft.com/office/drawing/2014/main" id="{9DC82EB5-58C8-4ACC-A203-93C19BDF86BA}"/>
                  </a:ext>
                </a:extLst>
              </p14:cNvPr>
              <p14:cNvContentPartPr/>
              <p14:nvPr/>
            </p14:nvContentPartPr>
            <p14:xfrm>
              <a:off x="2251121" y="4421704"/>
              <a:ext cx="37440" cy="35640"/>
            </p14:xfrm>
          </p:contentPart>
        </mc:Choice>
        <mc:Fallback>
          <p:pic>
            <p:nvPicPr>
              <p:cNvPr id="24" name="Ink 23">
                <a:extLst>
                  <a:ext uri="{FF2B5EF4-FFF2-40B4-BE49-F238E27FC236}">
                    <a16:creationId xmlns:a16="http://schemas.microsoft.com/office/drawing/2014/main" id="{9DC82EB5-58C8-4ACC-A203-93C19BDF86BA}"/>
                  </a:ext>
                </a:extLst>
              </p:cNvPr>
              <p:cNvPicPr/>
              <p:nvPr/>
            </p:nvPicPr>
            <p:blipFill>
              <a:blip r:embed="rId18"/>
              <a:stretch>
                <a:fillRect/>
              </a:stretch>
            </p:blipFill>
            <p:spPr>
              <a:xfrm>
                <a:off x="2233481" y="4403704"/>
                <a:ext cx="73080" cy="71280"/>
              </a:xfrm>
              <a:prstGeom prst="rect">
                <a:avLst/>
              </a:prstGeom>
            </p:spPr>
          </p:pic>
        </mc:Fallback>
      </mc:AlternateContent>
      <p:grpSp>
        <p:nvGrpSpPr>
          <p:cNvPr id="35" name="Group 34">
            <a:extLst>
              <a:ext uri="{FF2B5EF4-FFF2-40B4-BE49-F238E27FC236}">
                <a16:creationId xmlns:a16="http://schemas.microsoft.com/office/drawing/2014/main" id="{593139DD-8210-4380-B020-5CC8B7E025A1}"/>
              </a:ext>
            </a:extLst>
          </p:cNvPr>
          <p:cNvGrpSpPr/>
          <p:nvPr/>
        </p:nvGrpSpPr>
        <p:grpSpPr>
          <a:xfrm>
            <a:off x="2254860" y="4414751"/>
            <a:ext cx="31320" cy="9720"/>
            <a:chOff x="2254860" y="4414751"/>
            <a:chExt cx="31320" cy="9720"/>
          </a:xfrm>
        </p:grpSpPr>
        <mc:AlternateContent xmlns:mc="http://schemas.openxmlformats.org/markup-compatibility/2006">
          <mc:Choice xmlns:p14="http://schemas.microsoft.com/office/powerpoint/2010/main" Requires="p14">
            <p:contentPart p14:bwMode="auto" r:id="rId19">
              <p14:nvContentPartPr>
                <p14:cNvPr id="25" name="Ink 24">
                  <a:extLst>
                    <a:ext uri="{FF2B5EF4-FFF2-40B4-BE49-F238E27FC236}">
                      <a16:creationId xmlns:a16="http://schemas.microsoft.com/office/drawing/2014/main" id="{4D25866B-FA35-4EB7-A361-9255E7CDFC3C}"/>
                    </a:ext>
                  </a:extLst>
                </p14:cNvPr>
                <p14:cNvContentPartPr/>
                <p14:nvPr/>
              </p14:nvContentPartPr>
              <p14:xfrm>
                <a:off x="2276100" y="4420511"/>
                <a:ext cx="10080" cy="3960"/>
              </p14:xfrm>
            </p:contentPart>
          </mc:Choice>
          <mc:Fallback>
            <p:pic>
              <p:nvPicPr>
                <p:cNvPr id="25" name="Ink 24">
                  <a:extLst>
                    <a:ext uri="{FF2B5EF4-FFF2-40B4-BE49-F238E27FC236}">
                      <a16:creationId xmlns:a16="http://schemas.microsoft.com/office/drawing/2014/main" id="{4D25866B-FA35-4EB7-A361-9255E7CDFC3C}"/>
                    </a:ext>
                  </a:extLst>
                </p:cNvPr>
                <p:cNvPicPr/>
                <p:nvPr/>
              </p:nvPicPr>
              <p:blipFill>
                <a:blip r:embed="rId20"/>
                <a:stretch>
                  <a:fillRect/>
                </a:stretch>
              </p:blipFill>
              <p:spPr>
                <a:xfrm>
                  <a:off x="2258460" y="4402871"/>
                  <a:ext cx="45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Ink 25">
                  <a:extLst>
                    <a:ext uri="{FF2B5EF4-FFF2-40B4-BE49-F238E27FC236}">
                      <a16:creationId xmlns:a16="http://schemas.microsoft.com/office/drawing/2014/main" id="{D36C486D-4783-4638-B1C9-06F3F72FEFA5}"/>
                    </a:ext>
                  </a:extLst>
                </p14:cNvPr>
                <p14:cNvContentPartPr/>
                <p14:nvPr/>
              </p14:nvContentPartPr>
              <p14:xfrm>
                <a:off x="2276100" y="4414751"/>
                <a:ext cx="360" cy="360"/>
              </p14:xfrm>
            </p:contentPart>
          </mc:Choice>
          <mc:Fallback>
            <p:pic>
              <p:nvPicPr>
                <p:cNvPr id="26" name="Ink 25">
                  <a:extLst>
                    <a:ext uri="{FF2B5EF4-FFF2-40B4-BE49-F238E27FC236}">
                      <a16:creationId xmlns:a16="http://schemas.microsoft.com/office/drawing/2014/main" id="{D36C486D-4783-4638-B1C9-06F3F72FEFA5}"/>
                    </a:ext>
                  </a:extLst>
                </p:cNvPr>
                <p:cNvPicPr/>
                <p:nvPr/>
              </p:nvPicPr>
              <p:blipFill>
                <a:blip r:embed="rId7"/>
                <a:stretch>
                  <a:fillRect/>
                </a:stretch>
              </p:blipFill>
              <p:spPr>
                <a:xfrm>
                  <a:off x="2258460" y="439675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782878A4-926B-4BBB-BBD6-BF59CBC04972}"/>
                    </a:ext>
                  </a:extLst>
                </p14:cNvPr>
                <p14:cNvContentPartPr/>
                <p14:nvPr/>
              </p14:nvContentPartPr>
              <p14:xfrm>
                <a:off x="2264220" y="4414751"/>
                <a:ext cx="360" cy="360"/>
              </p14:xfrm>
            </p:contentPart>
          </mc:Choice>
          <mc:Fallback>
            <p:pic>
              <p:nvPicPr>
                <p:cNvPr id="27" name="Ink 26">
                  <a:extLst>
                    <a:ext uri="{FF2B5EF4-FFF2-40B4-BE49-F238E27FC236}">
                      <a16:creationId xmlns:a16="http://schemas.microsoft.com/office/drawing/2014/main" id="{782878A4-926B-4BBB-BBD6-BF59CBC04972}"/>
                    </a:ext>
                  </a:extLst>
                </p:cNvPr>
                <p:cNvPicPr/>
                <p:nvPr/>
              </p:nvPicPr>
              <p:blipFill>
                <a:blip r:embed="rId7"/>
                <a:stretch>
                  <a:fillRect/>
                </a:stretch>
              </p:blipFill>
              <p:spPr>
                <a:xfrm>
                  <a:off x="2246580" y="439675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Ink 27">
                  <a:extLst>
                    <a:ext uri="{FF2B5EF4-FFF2-40B4-BE49-F238E27FC236}">
                      <a16:creationId xmlns:a16="http://schemas.microsoft.com/office/drawing/2014/main" id="{3B2D34C7-CA34-4F89-80BC-C4CB6DC29D15}"/>
                    </a:ext>
                  </a:extLst>
                </p14:cNvPr>
                <p14:cNvContentPartPr/>
                <p14:nvPr/>
              </p14:nvContentPartPr>
              <p14:xfrm>
                <a:off x="2257380" y="4414751"/>
                <a:ext cx="360" cy="360"/>
              </p14:xfrm>
            </p:contentPart>
          </mc:Choice>
          <mc:Fallback>
            <p:pic>
              <p:nvPicPr>
                <p:cNvPr id="28" name="Ink 27">
                  <a:extLst>
                    <a:ext uri="{FF2B5EF4-FFF2-40B4-BE49-F238E27FC236}">
                      <a16:creationId xmlns:a16="http://schemas.microsoft.com/office/drawing/2014/main" id="{3B2D34C7-CA34-4F89-80BC-C4CB6DC29D15}"/>
                    </a:ext>
                  </a:extLst>
                </p:cNvPr>
                <p:cNvPicPr/>
                <p:nvPr/>
              </p:nvPicPr>
              <p:blipFill>
                <a:blip r:embed="rId7"/>
                <a:stretch>
                  <a:fillRect/>
                </a:stretch>
              </p:blipFill>
              <p:spPr>
                <a:xfrm>
                  <a:off x="2239380" y="439675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Ink 29">
                  <a:extLst>
                    <a:ext uri="{FF2B5EF4-FFF2-40B4-BE49-F238E27FC236}">
                      <a16:creationId xmlns:a16="http://schemas.microsoft.com/office/drawing/2014/main" id="{36417D80-4D30-437F-86E7-57EAEE57BEA2}"/>
                    </a:ext>
                  </a:extLst>
                </p14:cNvPr>
                <p14:cNvContentPartPr/>
                <p14:nvPr/>
              </p14:nvContentPartPr>
              <p14:xfrm>
                <a:off x="2283300" y="4419431"/>
                <a:ext cx="360" cy="360"/>
              </p14:xfrm>
            </p:contentPart>
          </mc:Choice>
          <mc:Fallback>
            <p:pic>
              <p:nvPicPr>
                <p:cNvPr id="30" name="Ink 29">
                  <a:extLst>
                    <a:ext uri="{FF2B5EF4-FFF2-40B4-BE49-F238E27FC236}">
                      <a16:creationId xmlns:a16="http://schemas.microsoft.com/office/drawing/2014/main" id="{36417D80-4D30-437F-86E7-57EAEE57BEA2}"/>
                    </a:ext>
                  </a:extLst>
                </p:cNvPr>
                <p:cNvPicPr/>
                <p:nvPr/>
              </p:nvPicPr>
              <p:blipFill>
                <a:blip r:embed="rId7"/>
                <a:stretch>
                  <a:fillRect/>
                </a:stretch>
              </p:blipFill>
              <p:spPr>
                <a:xfrm>
                  <a:off x="2265660" y="440143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 name="Ink 31">
                  <a:extLst>
                    <a:ext uri="{FF2B5EF4-FFF2-40B4-BE49-F238E27FC236}">
                      <a16:creationId xmlns:a16="http://schemas.microsoft.com/office/drawing/2014/main" id="{F3615ABD-225A-44ED-8D34-FF41FC7CEEAF}"/>
                    </a:ext>
                  </a:extLst>
                </p14:cNvPr>
                <p14:cNvContentPartPr/>
                <p14:nvPr/>
              </p14:nvContentPartPr>
              <p14:xfrm>
                <a:off x="2269260" y="4416911"/>
                <a:ext cx="360" cy="360"/>
              </p14:xfrm>
            </p:contentPart>
          </mc:Choice>
          <mc:Fallback>
            <p:pic>
              <p:nvPicPr>
                <p:cNvPr id="32" name="Ink 31">
                  <a:extLst>
                    <a:ext uri="{FF2B5EF4-FFF2-40B4-BE49-F238E27FC236}">
                      <a16:creationId xmlns:a16="http://schemas.microsoft.com/office/drawing/2014/main" id="{F3615ABD-225A-44ED-8D34-FF41FC7CEEAF}"/>
                    </a:ext>
                  </a:extLst>
                </p:cNvPr>
                <p:cNvPicPr/>
                <p:nvPr/>
              </p:nvPicPr>
              <p:blipFill>
                <a:blip r:embed="rId7"/>
                <a:stretch>
                  <a:fillRect/>
                </a:stretch>
              </p:blipFill>
              <p:spPr>
                <a:xfrm>
                  <a:off x="2251260" y="439927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Ink 33">
                  <a:extLst>
                    <a:ext uri="{FF2B5EF4-FFF2-40B4-BE49-F238E27FC236}">
                      <a16:creationId xmlns:a16="http://schemas.microsoft.com/office/drawing/2014/main" id="{068CB966-FF10-4686-8FE9-F7E39BBB35E5}"/>
                    </a:ext>
                  </a:extLst>
                </p14:cNvPr>
                <p14:cNvContentPartPr/>
                <p14:nvPr/>
              </p14:nvContentPartPr>
              <p14:xfrm>
                <a:off x="2254860" y="4424111"/>
                <a:ext cx="360" cy="360"/>
              </p14:xfrm>
            </p:contentPart>
          </mc:Choice>
          <mc:Fallback>
            <p:pic>
              <p:nvPicPr>
                <p:cNvPr id="34" name="Ink 33">
                  <a:extLst>
                    <a:ext uri="{FF2B5EF4-FFF2-40B4-BE49-F238E27FC236}">
                      <a16:creationId xmlns:a16="http://schemas.microsoft.com/office/drawing/2014/main" id="{068CB966-FF10-4686-8FE9-F7E39BBB35E5}"/>
                    </a:ext>
                  </a:extLst>
                </p:cNvPr>
                <p:cNvPicPr/>
                <p:nvPr/>
              </p:nvPicPr>
              <p:blipFill>
                <a:blip r:embed="rId7"/>
                <a:stretch>
                  <a:fillRect/>
                </a:stretch>
              </p:blipFill>
              <p:spPr>
                <a:xfrm>
                  <a:off x="2236860" y="4406471"/>
                  <a:ext cx="36000" cy="36000"/>
                </a:xfrm>
                <a:prstGeom prst="rect">
                  <a:avLst/>
                </a:prstGeom>
              </p:spPr>
            </p:pic>
          </mc:Fallback>
        </mc:AlternateContent>
      </p:grpSp>
      <p:sp>
        <p:nvSpPr>
          <p:cNvPr id="36" name="TextBox 35">
            <a:extLst>
              <a:ext uri="{FF2B5EF4-FFF2-40B4-BE49-F238E27FC236}">
                <a16:creationId xmlns:a16="http://schemas.microsoft.com/office/drawing/2014/main" id="{1959DD2A-E26B-49E2-848E-94C87A29BED6}"/>
              </a:ext>
            </a:extLst>
          </p:cNvPr>
          <p:cNvSpPr txBox="1"/>
          <p:nvPr/>
        </p:nvSpPr>
        <p:spPr>
          <a:xfrm>
            <a:off x="2264220" y="4295755"/>
            <a:ext cx="1114526" cy="276999"/>
          </a:xfrm>
          <a:prstGeom prst="rect">
            <a:avLst/>
          </a:prstGeom>
          <a:noFill/>
        </p:spPr>
        <p:txBody>
          <a:bodyPr wrap="square" rtlCol="0">
            <a:spAutoFit/>
          </a:bodyPr>
          <a:lstStyle/>
          <a:p>
            <a:r>
              <a:rPr lang="en-US" sz="1200" b="1" dirty="0">
                <a:solidFill>
                  <a:schemeClr val="bg1"/>
                </a:solidFill>
              </a:rPr>
              <a:t>Leeward Cove</a:t>
            </a:r>
          </a:p>
        </p:txBody>
      </p:sp>
      <p:sp>
        <p:nvSpPr>
          <p:cNvPr id="37" name="TextBox 36">
            <a:extLst>
              <a:ext uri="{FF2B5EF4-FFF2-40B4-BE49-F238E27FC236}">
                <a16:creationId xmlns:a16="http://schemas.microsoft.com/office/drawing/2014/main" id="{75089AA9-DE2C-426F-B62F-7B81D8ED2795}"/>
              </a:ext>
            </a:extLst>
          </p:cNvPr>
          <p:cNvSpPr txBox="1"/>
          <p:nvPr/>
        </p:nvSpPr>
        <p:spPr>
          <a:xfrm>
            <a:off x="1602042" y="3214896"/>
            <a:ext cx="1114526" cy="276999"/>
          </a:xfrm>
          <a:prstGeom prst="rect">
            <a:avLst/>
          </a:prstGeom>
          <a:noFill/>
        </p:spPr>
        <p:txBody>
          <a:bodyPr wrap="square" rtlCol="0">
            <a:spAutoFit/>
          </a:bodyPr>
          <a:lstStyle/>
          <a:p>
            <a:r>
              <a:rPr lang="en-US" sz="1200" b="1" dirty="0">
                <a:solidFill>
                  <a:schemeClr val="bg1"/>
                </a:solidFill>
              </a:rPr>
              <a:t>Rocky Bay</a:t>
            </a:r>
          </a:p>
        </p:txBody>
      </p:sp>
      <p:sp>
        <p:nvSpPr>
          <p:cNvPr id="38" name="TextBox 37">
            <a:extLst>
              <a:ext uri="{FF2B5EF4-FFF2-40B4-BE49-F238E27FC236}">
                <a16:creationId xmlns:a16="http://schemas.microsoft.com/office/drawing/2014/main" id="{D818CB32-DFAA-4414-A998-F834E5EE23A1}"/>
              </a:ext>
            </a:extLst>
          </p:cNvPr>
          <p:cNvSpPr txBox="1"/>
          <p:nvPr/>
        </p:nvSpPr>
        <p:spPr>
          <a:xfrm>
            <a:off x="166973" y="6217622"/>
            <a:ext cx="3347049" cy="276999"/>
          </a:xfrm>
          <a:prstGeom prst="rect">
            <a:avLst/>
          </a:prstGeom>
          <a:noFill/>
        </p:spPr>
        <p:txBody>
          <a:bodyPr wrap="square" rtlCol="0">
            <a:spAutoFit/>
          </a:bodyPr>
          <a:lstStyle/>
          <a:p>
            <a:r>
              <a:rPr lang="en-US" sz="1200" dirty="0"/>
              <a:t>Source:  San Juan County GIS</a:t>
            </a:r>
          </a:p>
        </p:txBody>
      </p:sp>
    </p:spTree>
    <p:extLst>
      <p:ext uri="{BB962C8B-B14F-4D97-AF65-F5344CB8AC3E}">
        <p14:creationId xmlns:p14="http://schemas.microsoft.com/office/powerpoint/2010/main" val="363326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799" y="665578"/>
            <a:ext cx="7983249" cy="1012219"/>
          </a:xfrm>
          <a:noFill/>
        </p:spPr>
        <p:txBody>
          <a:bodyPr>
            <a:normAutofit/>
          </a:bodyPr>
          <a:lstStyle/>
          <a:p>
            <a:r>
              <a:rPr lang="en-US" sz="4500" b="1" dirty="0">
                <a:solidFill>
                  <a:schemeClr val="tx2">
                    <a:lumMod val="75000"/>
                  </a:schemeClr>
                </a:solidFill>
                <a:latin typeface="+mn-lt"/>
              </a:rPr>
              <a:t>Use as Vacation Rentals</a:t>
            </a:r>
          </a:p>
        </p:txBody>
      </p:sp>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514799" y="1971605"/>
            <a:ext cx="10541891" cy="3124201"/>
          </a:xfrm>
        </p:spPr>
        <p:txBody>
          <a:bodyPr>
            <a:noAutofit/>
          </a:bodyPr>
          <a:lstStyle/>
          <a:p>
            <a:r>
              <a:rPr lang="en-US" sz="2600" dirty="0">
                <a:solidFill>
                  <a:schemeClr val="accent1">
                    <a:lumMod val="75000"/>
                  </a:schemeClr>
                </a:solidFill>
              </a:rPr>
              <a:t>Regulations do not restrict cluster units from having vacation rental permits</a:t>
            </a:r>
          </a:p>
          <a:p>
            <a:endParaRPr lang="en-US" sz="200" dirty="0">
              <a:solidFill>
                <a:schemeClr val="accent1">
                  <a:lumMod val="75000"/>
                </a:schemeClr>
              </a:solidFill>
            </a:endParaRPr>
          </a:p>
          <a:p>
            <a:r>
              <a:rPr lang="en-US" sz="2600" dirty="0">
                <a:solidFill>
                  <a:schemeClr val="accent1">
                    <a:lumMod val="75000"/>
                  </a:schemeClr>
                </a:solidFill>
              </a:rPr>
              <a:t>Currently, no affordable housing units have vacation rental permits</a:t>
            </a:r>
          </a:p>
          <a:p>
            <a:pPr marL="0" indent="0">
              <a:buNone/>
            </a:pPr>
            <a:endParaRPr lang="en-US" sz="200" dirty="0">
              <a:solidFill>
                <a:schemeClr val="accent1">
                  <a:lumMod val="75000"/>
                </a:schemeClr>
              </a:solidFill>
            </a:endParaRPr>
          </a:p>
          <a:p>
            <a:r>
              <a:rPr lang="en-US" sz="2600" dirty="0">
                <a:solidFill>
                  <a:schemeClr val="accent1">
                    <a:lumMod val="75000"/>
                  </a:schemeClr>
                </a:solidFill>
              </a:rPr>
              <a:t>Units are unlikely to be used as vacation rentals because the unit must be the owner’s primary residence</a:t>
            </a:r>
          </a:p>
          <a:p>
            <a:pPr marL="0" indent="0">
              <a:buNone/>
            </a:pPr>
            <a:endParaRPr lang="en-US" sz="200" dirty="0">
              <a:solidFill>
                <a:schemeClr val="accent1">
                  <a:lumMod val="75000"/>
                </a:schemeClr>
              </a:solidFill>
            </a:endParaRPr>
          </a:p>
          <a:p>
            <a:r>
              <a:rPr lang="en-US" sz="2600" dirty="0">
                <a:solidFill>
                  <a:schemeClr val="accent1">
                    <a:lumMod val="75000"/>
                  </a:schemeClr>
                </a:solidFill>
              </a:rPr>
              <a:t>Some affordable housing restrictive use easements have had clauses prohibiting short-term rentals</a:t>
            </a:r>
          </a:p>
          <a:p>
            <a:pPr marL="0" indent="0">
              <a:buNone/>
            </a:pPr>
            <a:endParaRPr lang="en-US" sz="200" dirty="0">
              <a:solidFill>
                <a:schemeClr val="accent1">
                  <a:lumMod val="75000"/>
                </a:schemeClr>
              </a:solidFill>
            </a:endParaRPr>
          </a:p>
          <a:p>
            <a:pPr marL="0" indent="0">
              <a:buNone/>
            </a:pPr>
            <a:r>
              <a:rPr lang="en-US" sz="2600" b="1" dirty="0">
                <a:solidFill>
                  <a:schemeClr val="tx2">
                    <a:lumMod val="75000"/>
                  </a:schemeClr>
                </a:solidFill>
              </a:rPr>
              <a:t>Planning Commission could recommend prohibiting vacation rentals in cluster developments</a:t>
            </a:r>
          </a:p>
        </p:txBody>
      </p:sp>
    </p:spTree>
    <p:extLst>
      <p:ext uri="{BB962C8B-B14F-4D97-AF65-F5344CB8AC3E}">
        <p14:creationId xmlns:p14="http://schemas.microsoft.com/office/powerpoint/2010/main" val="85692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476698" y="509342"/>
            <a:ext cx="7086119" cy="1012219"/>
          </a:xfrm>
          <a:noFill/>
        </p:spPr>
        <p:txBody>
          <a:bodyPr>
            <a:noAutofit/>
          </a:bodyPr>
          <a:lstStyle/>
          <a:p>
            <a:r>
              <a:rPr lang="en-US" sz="3800" b="1" dirty="0">
                <a:solidFill>
                  <a:schemeClr val="tx2">
                    <a:lumMod val="75000"/>
                  </a:schemeClr>
                </a:solidFill>
                <a:latin typeface="+mn-lt"/>
              </a:rPr>
              <a:t>How does SJC ensure requirements are met over time?</a:t>
            </a:r>
          </a:p>
        </p:txBody>
      </p:sp>
      <p:pic>
        <p:nvPicPr>
          <p:cNvPr id="4" name="Picture 3">
            <a:extLst>
              <a:ext uri="{FF2B5EF4-FFF2-40B4-BE49-F238E27FC236}">
                <a16:creationId xmlns:a16="http://schemas.microsoft.com/office/drawing/2014/main" id="{07F2D31D-FCC4-495A-8F2A-9EF7C38EFAE9}"/>
              </a:ext>
            </a:extLst>
          </p:cNvPr>
          <p:cNvPicPr>
            <a:picLocks noChangeAspect="1"/>
          </p:cNvPicPr>
          <p:nvPr/>
        </p:nvPicPr>
        <p:blipFill>
          <a:blip r:embed="rId3"/>
          <a:stretch>
            <a:fillRect/>
          </a:stretch>
        </p:blipFill>
        <p:spPr>
          <a:xfrm rot="5400000">
            <a:off x="6757005" y="1418969"/>
            <a:ext cx="6298437" cy="4020064"/>
          </a:xfrm>
          <a:prstGeom prst="rect">
            <a:avLst/>
          </a:prstGeom>
        </p:spPr>
      </p:pic>
      <p:pic>
        <p:nvPicPr>
          <p:cNvPr id="7" name="Picture 6">
            <a:extLst>
              <a:ext uri="{FF2B5EF4-FFF2-40B4-BE49-F238E27FC236}">
                <a16:creationId xmlns:a16="http://schemas.microsoft.com/office/drawing/2014/main" id="{4300FAE2-D897-4D84-8A87-8886A321B60B}"/>
              </a:ext>
            </a:extLst>
          </p:cNvPr>
          <p:cNvPicPr>
            <a:picLocks noChangeAspect="1"/>
          </p:cNvPicPr>
          <p:nvPr/>
        </p:nvPicPr>
        <p:blipFill>
          <a:blip r:embed="rId4"/>
          <a:stretch>
            <a:fillRect/>
          </a:stretch>
        </p:blipFill>
        <p:spPr>
          <a:xfrm>
            <a:off x="580543" y="1665999"/>
            <a:ext cx="7086385" cy="4912220"/>
          </a:xfrm>
          <a:prstGeom prst="rect">
            <a:avLst/>
          </a:prstGeom>
        </p:spPr>
      </p:pic>
      <p:sp>
        <p:nvSpPr>
          <p:cNvPr id="8" name="TextBox 7">
            <a:extLst>
              <a:ext uri="{FF2B5EF4-FFF2-40B4-BE49-F238E27FC236}">
                <a16:creationId xmlns:a16="http://schemas.microsoft.com/office/drawing/2014/main" id="{E47F7466-7CB8-44D0-ABC3-7D84FFB3BD04}"/>
              </a:ext>
            </a:extLst>
          </p:cNvPr>
          <p:cNvSpPr txBox="1"/>
          <p:nvPr/>
        </p:nvSpPr>
        <p:spPr>
          <a:xfrm>
            <a:off x="275744" y="5953216"/>
            <a:ext cx="3610455" cy="769441"/>
          </a:xfrm>
          <a:prstGeom prst="rect">
            <a:avLst/>
          </a:prstGeom>
          <a:solidFill>
            <a:schemeClr val="accent1">
              <a:lumMod val="75000"/>
            </a:schemeClr>
          </a:solidFill>
        </p:spPr>
        <p:txBody>
          <a:bodyPr wrap="square" rtlCol="0">
            <a:spAutoFit/>
          </a:bodyPr>
          <a:lstStyle/>
          <a:p>
            <a:r>
              <a:rPr lang="en-US" sz="2200" b="1" dirty="0">
                <a:solidFill>
                  <a:schemeClr val="bg1">
                    <a:lumMod val="95000"/>
                  </a:schemeClr>
                </a:solidFill>
              </a:rPr>
              <a:t>See full size in Attachment A in Staff Report</a:t>
            </a:r>
          </a:p>
        </p:txBody>
      </p:sp>
    </p:spTree>
    <p:extLst>
      <p:ext uri="{BB962C8B-B14F-4D97-AF65-F5344CB8AC3E}">
        <p14:creationId xmlns:p14="http://schemas.microsoft.com/office/powerpoint/2010/main" val="229412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476698" y="509342"/>
            <a:ext cx="7086119" cy="1012219"/>
          </a:xfrm>
          <a:noFill/>
        </p:spPr>
        <p:txBody>
          <a:bodyPr>
            <a:noAutofit/>
          </a:bodyPr>
          <a:lstStyle/>
          <a:p>
            <a:r>
              <a:rPr lang="en-US" sz="3800" b="1" dirty="0">
                <a:solidFill>
                  <a:schemeClr val="tx2">
                    <a:lumMod val="75000"/>
                  </a:schemeClr>
                </a:solidFill>
                <a:latin typeface="+mn-lt"/>
              </a:rPr>
              <a:t>How does SJC ensure requirements are met over time?</a:t>
            </a:r>
          </a:p>
        </p:txBody>
      </p:sp>
      <p:pic>
        <p:nvPicPr>
          <p:cNvPr id="7" name="Picture 6">
            <a:extLst>
              <a:ext uri="{FF2B5EF4-FFF2-40B4-BE49-F238E27FC236}">
                <a16:creationId xmlns:a16="http://schemas.microsoft.com/office/drawing/2014/main" id="{4300FAE2-D897-4D84-8A87-8886A321B60B}"/>
              </a:ext>
            </a:extLst>
          </p:cNvPr>
          <p:cNvPicPr>
            <a:picLocks noChangeAspect="1"/>
          </p:cNvPicPr>
          <p:nvPr/>
        </p:nvPicPr>
        <p:blipFill>
          <a:blip r:embed="rId3"/>
          <a:stretch>
            <a:fillRect/>
          </a:stretch>
        </p:blipFill>
        <p:spPr>
          <a:xfrm>
            <a:off x="7781444" y="404567"/>
            <a:ext cx="4198166" cy="2910132"/>
          </a:xfrm>
          <a:prstGeom prst="rect">
            <a:avLst/>
          </a:prstGeom>
        </p:spPr>
      </p:pic>
      <p:pic>
        <p:nvPicPr>
          <p:cNvPr id="3" name="Picture 2">
            <a:extLst>
              <a:ext uri="{FF2B5EF4-FFF2-40B4-BE49-F238E27FC236}">
                <a16:creationId xmlns:a16="http://schemas.microsoft.com/office/drawing/2014/main" id="{63DF5FEA-B018-4B61-8CE3-A8D9FE9198DD}"/>
              </a:ext>
            </a:extLst>
          </p:cNvPr>
          <p:cNvPicPr>
            <a:picLocks noChangeAspect="1"/>
          </p:cNvPicPr>
          <p:nvPr/>
        </p:nvPicPr>
        <p:blipFill>
          <a:blip r:embed="rId4"/>
          <a:stretch>
            <a:fillRect/>
          </a:stretch>
        </p:blipFill>
        <p:spPr>
          <a:xfrm>
            <a:off x="212390" y="2962273"/>
            <a:ext cx="10811384" cy="3567359"/>
          </a:xfrm>
          <a:prstGeom prst="rect">
            <a:avLst/>
          </a:prstGeom>
        </p:spPr>
      </p:pic>
      <p:sp>
        <p:nvSpPr>
          <p:cNvPr id="5" name="Rectangle 4">
            <a:extLst>
              <a:ext uri="{FF2B5EF4-FFF2-40B4-BE49-F238E27FC236}">
                <a16:creationId xmlns:a16="http://schemas.microsoft.com/office/drawing/2014/main" id="{2C047BA8-E3F0-4B9E-9446-CA28CF65FE8D}"/>
              </a:ext>
            </a:extLst>
          </p:cNvPr>
          <p:cNvSpPr/>
          <p:nvPr/>
        </p:nvSpPr>
        <p:spPr>
          <a:xfrm>
            <a:off x="7829550" y="1895475"/>
            <a:ext cx="1162050" cy="42386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82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783E-2146-44FD-BDD0-CE9A6F696C7A}"/>
              </a:ext>
            </a:extLst>
          </p:cNvPr>
          <p:cNvSpPr>
            <a:spLocks noGrp="1"/>
          </p:cNvSpPr>
          <p:nvPr>
            <p:ph type="title"/>
          </p:nvPr>
        </p:nvSpPr>
        <p:spPr>
          <a:xfrm>
            <a:off x="514799" y="522703"/>
            <a:ext cx="10629451" cy="1012219"/>
          </a:xfrm>
          <a:noFill/>
        </p:spPr>
        <p:txBody>
          <a:bodyPr>
            <a:normAutofit/>
          </a:bodyPr>
          <a:lstStyle/>
          <a:p>
            <a:r>
              <a:rPr lang="en-US" sz="4500" b="1" dirty="0">
                <a:solidFill>
                  <a:schemeClr val="tx2">
                    <a:lumMod val="75000"/>
                  </a:schemeClr>
                </a:solidFill>
                <a:latin typeface="+mn-lt"/>
              </a:rPr>
              <a:t>How is building square footage counted?</a:t>
            </a:r>
          </a:p>
        </p:txBody>
      </p:sp>
      <p:sp>
        <p:nvSpPr>
          <p:cNvPr id="3" name="Content Placeholder 2">
            <a:extLst>
              <a:ext uri="{FF2B5EF4-FFF2-40B4-BE49-F238E27FC236}">
                <a16:creationId xmlns:a16="http://schemas.microsoft.com/office/drawing/2014/main" id="{0DFF3CF0-A2B6-453A-9CE4-77D8EAE8833E}"/>
              </a:ext>
            </a:extLst>
          </p:cNvPr>
          <p:cNvSpPr>
            <a:spLocks noGrp="1"/>
          </p:cNvSpPr>
          <p:nvPr>
            <p:ph idx="1"/>
          </p:nvPr>
        </p:nvSpPr>
        <p:spPr>
          <a:xfrm>
            <a:off x="514799" y="2095430"/>
            <a:ext cx="10800901" cy="3124201"/>
          </a:xfrm>
        </p:spPr>
        <p:txBody>
          <a:bodyPr>
            <a:noAutofit/>
          </a:bodyPr>
          <a:lstStyle/>
          <a:p>
            <a:pPr marL="0" indent="0">
              <a:buNone/>
            </a:pPr>
            <a:r>
              <a:rPr lang="en-US" sz="3500" i="1" dirty="0">
                <a:solidFill>
                  <a:schemeClr val="accent1">
                    <a:lumMod val="75000"/>
                  </a:schemeClr>
                </a:solidFill>
              </a:rPr>
              <a:t>SJCC 18.60.230(C)(6) states: “The total enclosed floor area of structures including dwelling units and accessory structures shall not exceed 1,500 square feet per dwelling unit.” </a:t>
            </a:r>
          </a:p>
          <a:p>
            <a:pPr marL="0" indent="0">
              <a:buNone/>
            </a:pPr>
            <a:endParaRPr lang="en-US" sz="3500" b="1" i="1" dirty="0">
              <a:solidFill>
                <a:schemeClr val="accent1">
                  <a:lumMod val="75000"/>
                </a:schemeClr>
              </a:solidFill>
            </a:endParaRPr>
          </a:p>
          <a:p>
            <a:pPr marL="0" indent="0">
              <a:buNone/>
            </a:pPr>
            <a:r>
              <a:rPr lang="en-US" sz="3500" b="1" dirty="0">
                <a:solidFill>
                  <a:schemeClr val="tx2">
                    <a:lumMod val="75000"/>
                  </a:schemeClr>
                </a:solidFill>
              </a:rPr>
              <a:t>How should this apply?</a:t>
            </a:r>
          </a:p>
        </p:txBody>
      </p:sp>
    </p:spTree>
    <p:extLst>
      <p:ext uri="{BB962C8B-B14F-4D97-AF65-F5344CB8AC3E}">
        <p14:creationId xmlns:p14="http://schemas.microsoft.com/office/powerpoint/2010/main" val="424249013"/>
      </p:ext>
    </p:extLst>
  </p:cSld>
  <p:clrMapOvr>
    <a:masterClrMapping/>
  </p:clrMapOvr>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1160</Words>
  <Application>Microsoft Office PowerPoint</Application>
  <PresentationFormat>Widescreen</PresentationFormat>
  <Paragraphs>151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Today</vt:lpstr>
      <vt:lpstr>Cluster Development Issues</vt:lpstr>
      <vt:lpstr>Staff Follow-up on PC questions</vt:lpstr>
      <vt:lpstr>Cluster Developments in SJC</vt:lpstr>
      <vt:lpstr>Use as Vacation Rentals</vt:lpstr>
      <vt:lpstr>How does SJC ensure requirements are met over time?</vt:lpstr>
      <vt:lpstr>How does SJC ensure requirements are met over time?</vt:lpstr>
      <vt:lpstr>How is building square footage counted?</vt:lpstr>
      <vt:lpstr>How is building square footage counted?</vt:lpstr>
      <vt:lpstr>How do cluster development standards protect rural character?</vt:lpstr>
      <vt:lpstr>PowerPoint Presentation</vt:lpstr>
      <vt:lpstr>Today’s Guests</vt:lpstr>
      <vt:lpstr>Questions</vt:lpstr>
      <vt:lpstr>Code change options discussion</vt:lpstr>
      <vt:lpstr>Issue One: Limits to the number of units allowed  Option A:  Update SJCC 18.60.230(C)(5)(b) to allow a maximum of twelve dwelling units in rural residential clusters  Option B:  No change</vt:lpstr>
      <vt:lpstr> A: increase the maximum allowed sq. ft. for cluster dwellings to 1,750 sq. ft., not including accessory structures. [Homes for Islanders request]   B: increase the maximum allowed sq. ft. for cluster dwellings to 2,000 sq. ft., including accessory structures.   C: No Change</vt:lpstr>
      <vt:lpstr>How is building square footage counted?</vt:lpstr>
      <vt:lpstr> A:  Allow any developer to build cluster developments according to the standards in SJCC 18.60.230  B:  No change </vt:lpstr>
      <vt:lpstr>A:  Amend the cluster development code to require developers to demonstrate assurance of affordability by some but not all the options listed in the affordable housing code.  B: No Change  </vt:lpstr>
      <vt:lpstr>D. Long-Term Affordability. In order to qualify as affordable housing, housing must provide assurance of affordability to applicable income groups for at least 50 years for ownership housing and 20 years for rental housing by one or more of the following methods: 1. Ownership of land or land and structures by a public agency or nonprofit housing provider; 2. Granting of a restrictive use easement in a form specified by the County for the portions of the site encompassing the affordable units to San Juan County for the purpose of affordable housing development; 3. In the case of rental housing only, the units are subject to a contract with a housing provider which assures their affordability for a minimum of 20 years; or 4. Housing which because of its size, location, amenities, restrictions on development or use, or other characteristics, has been specifically determined by resolution of the board of County commissioners to be affordable.  E. Permanently Affordable Housing. In order to qualify as permanently affordable housing, housing must provide assurance of affordability to applicable income groups for at least 99 years by one or more of the following methods: 1. Ownership of land or land and structures by a public agency or nonprofit housing provider with assurance of affordability for at least 99 years; 2. Granting of a restrictive use easement in a form specified by the County for the portions of the site encompassing the affordable units to San Juan County for the purpose of affordable housing development; 3. Housing which because of its size, location, amenities, restrictions on development or use, or other characteristics, has been specifically determined by resolution of the board of County commissioners to be permanently affordable.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Residential  Cluster Developments</dc:title>
  <dc:creator>Sophia Cassam</dc:creator>
  <cp:lastModifiedBy>Sophia Cassam</cp:lastModifiedBy>
  <cp:revision>54</cp:revision>
  <cp:lastPrinted>2020-10-01T22:23:43Z</cp:lastPrinted>
  <dcterms:created xsi:type="dcterms:W3CDTF">2020-10-01T15:34:57Z</dcterms:created>
  <dcterms:modified xsi:type="dcterms:W3CDTF">2020-10-01T22:27:07Z</dcterms:modified>
</cp:coreProperties>
</file>